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16"/>
  </p:notesMasterIdLst>
  <p:handoutMasterIdLst>
    <p:handoutMasterId r:id="rId17"/>
  </p:handoutMasterIdLst>
  <p:sldIdLst>
    <p:sldId id="262" r:id="rId2"/>
    <p:sldId id="456" r:id="rId3"/>
    <p:sldId id="457" r:id="rId4"/>
    <p:sldId id="458" r:id="rId5"/>
    <p:sldId id="453" r:id="rId6"/>
    <p:sldId id="455" r:id="rId7"/>
    <p:sldId id="437" r:id="rId8"/>
    <p:sldId id="460" r:id="rId9"/>
    <p:sldId id="466" r:id="rId10"/>
    <p:sldId id="362" r:id="rId11"/>
    <p:sldId id="462" r:id="rId12"/>
    <p:sldId id="463" r:id="rId13"/>
    <p:sldId id="465" r:id="rId14"/>
    <p:sldId id="352" r:id="rId15"/>
  </p:sldIdLst>
  <p:sldSz cx="9906000" cy="6858000" type="A4"/>
  <p:notesSz cx="6858000" cy="9926638"/>
  <p:defaultTextStyle>
    <a:defPPr>
      <a:defRPr lang="fr-FR"/>
    </a:defPPr>
    <a:lvl1pPr marL="0" algn="l" defTabSz="1031626" rtl="0" eaLnBrk="1" latinLnBrk="0" hangingPunct="1">
      <a:defRPr sz="2000" kern="1200">
        <a:solidFill>
          <a:schemeClr val="tx1"/>
        </a:solidFill>
        <a:latin typeface="+mn-lt"/>
        <a:ea typeface="+mn-ea"/>
        <a:cs typeface="+mn-cs"/>
      </a:defRPr>
    </a:lvl1pPr>
    <a:lvl2pPr marL="515813" algn="l" defTabSz="1031626" rtl="0" eaLnBrk="1" latinLnBrk="0" hangingPunct="1">
      <a:defRPr sz="2000" kern="1200">
        <a:solidFill>
          <a:schemeClr val="tx1"/>
        </a:solidFill>
        <a:latin typeface="+mn-lt"/>
        <a:ea typeface="+mn-ea"/>
        <a:cs typeface="+mn-cs"/>
      </a:defRPr>
    </a:lvl2pPr>
    <a:lvl3pPr marL="1031626" algn="l" defTabSz="1031626" rtl="0" eaLnBrk="1" latinLnBrk="0" hangingPunct="1">
      <a:defRPr sz="2000" kern="1200">
        <a:solidFill>
          <a:schemeClr val="tx1"/>
        </a:solidFill>
        <a:latin typeface="+mn-lt"/>
        <a:ea typeface="+mn-ea"/>
        <a:cs typeface="+mn-cs"/>
      </a:defRPr>
    </a:lvl3pPr>
    <a:lvl4pPr marL="1547439" algn="l" defTabSz="1031626" rtl="0" eaLnBrk="1" latinLnBrk="0" hangingPunct="1">
      <a:defRPr sz="2000" kern="1200">
        <a:solidFill>
          <a:schemeClr val="tx1"/>
        </a:solidFill>
        <a:latin typeface="+mn-lt"/>
        <a:ea typeface="+mn-ea"/>
        <a:cs typeface="+mn-cs"/>
      </a:defRPr>
    </a:lvl4pPr>
    <a:lvl5pPr marL="2063252" algn="l" defTabSz="1031626" rtl="0" eaLnBrk="1" latinLnBrk="0" hangingPunct="1">
      <a:defRPr sz="2000" kern="1200">
        <a:solidFill>
          <a:schemeClr val="tx1"/>
        </a:solidFill>
        <a:latin typeface="+mn-lt"/>
        <a:ea typeface="+mn-ea"/>
        <a:cs typeface="+mn-cs"/>
      </a:defRPr>
    </a:lvl5pPr>
    <a:lvl6pPr marL="2579065" algn="l" defTabSz="1031626" rtl="0" eaLnBrk="1" latinLnBrk="0" hangingPunct="1">
      <a:defRPr sz="2000" kern="1200">
        <a:solidFill>
          <a:schemeClr val="tx1"/>
        </a:solidFill>
        <a:latin typeface="+mn-lt"/>
        <a:ea typeface="+mn-ea"/>
        <a:cs typeface="+mn-cs"/>
      </a:defRPr>
    </a:lvl6pPr>
    <a:lvl7pPr marL="3094878" algn="l" defTabSz="1031626" rtl="0" eaLnBrk="1" latinLnBrk="0" hangingPunct="1">
      <a:defRPr sz="2000" kern="1200">
        <a:solidFill>
          <a:schemeClr val="tx1"/>
        </a:solidFill>
        <a:latin typeface="+mn-lt"/>
        <a:ea typeface="+mn-ea"/>
        <a:cs typeface="+mn-cs"/>
      </a:defRPr>
    </a:lvl7pPr>
    <a:lvl8pPr marL="3610691" algn="l" defTabSz="1031626" rtl="0" eaLnBrk="1" latinLnBrk="0" hangingPunct="1">
      <a:defRPr sz="2000" kern="1200">
        <a:solidFill>
          <a:schemeClr val="tx1"/>
        </a:solidFill>
        <a:latin typeface="+mn-lt"/>
        <a:ea typeface="+mn-ea"/>
        <a:cs typeface="+mn-cs"/>
      </a:defRPr>
    </a:lvl8pPr>
    <a:lvl9pPr marL="4126504" algn="l" defTabSz="1031626" rtl="0" eaLnBrk="1" latinLnBrk="0" hangingPunct="1">
      <a:defRPr sz="20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4020" userDrawn="1">
          <p15:clr>
            <a:srgbClr val="A4A3A4"/>
          </p15:clr>
        </p15:guide>
        <p15:guide id="2" pos="421" userDrawn="1">
          <p15:clr>
            <a:srgbClr val="A4A3A4"/>
          </p15:clr>
        </p15:guide>
        <p15:guide id="3" orient="horz" pos="73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FF7"/>
    <a:srgbClr val="FFCCCC"/>
    <a:srgbClr val="FF3333"/>
    <a:srgbClr val="FFFFFF"/>
    <a:srgbClr val="660066"/>
    <a:srgbClr val="FFFFD5"/>
    <a:srgbClr val="FFF1B7"/>
    <a:srgbClr val="FFCC00"/>
    <a:srgbClr val="CCFF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50" autoAdjust="0"/>
    <p:restoredTop sz="95414" autoAdjust="0"/>
  </p:normalViewPr>
  <p:slideViewPr>
    <p:cSldViewPr snapToGrid="0" snapToObjects="1" showGuides="1">
      <p:cViewPr>
        <p:scale>
          <a:sx n="62" d="100"/>
          <a:sy n="62" d="100"/>
        </p:scale>
        <p:origin x="-1506" y="-432"/>
      </p:cViewPr>
      <p:guideLst>
        <p:guide orient="horz" pos="4020"/>
        <p:guide orient="horz" pos="731"/>
        <p:guide pos="421"/>
      </p:guideLst>
    </p:cSldViewPr>
  </p:slideViewPr>
  <p:outlineViewPr>
    <p:cViewPr>
      <p:scale>
        <a:sx n="33" d="100"/>
        <a:sy n="33" d="100"/>
      </p:scale>
      <p:origin x="0" y="0"/>
    </p:cViewPr>
  </p:outlineViewPr>
  <p:notesTextViewPr>
    <p:cViewPr>
      <p:scale>
        <a:sx n="1" d="1"/>
        <a:sy n="1" d="1"/>
      </p:scale>
      <p:origin x="0" y="0"/>
    </p:cViewPr>
  </p:notesTextViewPr>
  <p:sorterViewPr>
    <p:cViewPr>
      <p:scale>
        <a:sx n="170" d="100"/>
        <a:sy n="170" d="100"/>
      </p:scale>
      <p:origin x="0" y="1105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805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98055"/>
          </a:xfrm>
          <a:prstGeom prst="rect">
            <a:avLst/>
          </a:prstGeom>
        </p:spPr>
        <p:txBody>
          <a:bodyPr vert="horz" lIns="91440" tIns="45720" rIns="91440" bIns="45720" rtlCol="0"/>
          <a:lstStyle>
            <a:lvl1pPr algn="r">
              <a:defRPr sz="1200"/>
            </a:lvl1pPr>
          </a:lstStyle>
          <a:p>
            <a:fld id="{3DA5EBD4-FF8E-4D5B-A4FF-E67B244FE5B7}" type="datetimeFigureOut">
              <a:rPr lang="fr-FR" smtClean="0"/>
              <a:pPr/>
              <a:t>14/04/2016</a:t>
            </a:fld>
            <a:endParaRPr lang="fr-FR"/>
          </a:p>
        </p:txBody>
      </p:sp>
      <p:sp>
        <p:nvSpPr>
          <p:cNvPr id="4" name="Espace réservé du pied de page 3"/>
          <p:cNvSpPr>
            <a:spLocks noGrp="1"/>
          </p:cNvSpPr>
          <p:nvPr>
            <p:ph type="ftr" sz="quarter" idx="2"/>
          </p:nvPr>
        </p:nvSpPr>
        <p:spPr>
          <a:xfrm>
            <a:off x="0" y="9428584"/>
            <a:ext cx="2971800" cy="49805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9428584"/>
            <a:ext cx="2971800" cy="498054"/>
          </a:xfrm>
          <a:prstGeom prst="rect">
            <a:avLst/>
          </a:prstGeom>
        </p:spPr>
        <p:txBody>
          <a:bodyPr vert="horz" lIns="91440" tIns="45720" rIns="91440" bIns="45720" rtlCol="0" anchor="b"/>
          <a:lstStyle>
            <a:lvl1pPr algn="r">
              <a:defRPr sz="1200"/>
            </a:lvl1pPr>
          </a:lstStyle>
          <a:p>
            <a:fld id="{35C7A050-82CD-4156-89E9-855BED2EFA6E}" type="slidenum">
              <a:rPr lang="fr-FR" smtClean="0"/>
              <a:pPr/>
              <a:t>‹N°›</a:t>
            </a:fld>
            <a:endParaRPr lang="fr-FR"/>
          </a:p>
        </p:txBody>
      </p:sp>
    </p:spTree>
    <p:extLst>
      <p:ext uri="{BB962C8B-B14F-4D97-AF65-F5344CB8AC3E}">
        <p14:creationId xmlns:p14="http://schemas.microsoft.com/office/powerpoint/2010/main" val="4046884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805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98055"/>
          </a:xfrm>
          <a:prstGeom prst="rect">
            <a:avLst/>
          </a:prstGeom>
        </p:spPr>
        <p:txBody>
          <a:bodyPr vert="horz" lIns="91440" tIns="45720" rIns="91440" bIns="45720" rtlCol="0"/>
          <a:lstStyle>
            <a:lvl1pPr algn="r">
              <a:defRPr sz="1200"/>
            </a:lvl1pPr>
          </a:lstStyle>
          <a:p>
            <a:fld id="{4D877FC8-7DB9-438C-B15C-4C70D3363F59}" type="datetimeFigureOut">
              <a:rPr lang="fr-FR" smtClean="0"/>
              <a:pPr/>
              <a:t>14/04/2016</a:t>
            </a:fld>
            <a:endParaRPr lang="fr-FR"/>
          </a:p>
        </p:txBody>
      </p:sp>
      <p:sp>
        <p:nvSpPr>
          <p:cNvPr id="4" name="Espace réservé de l'image des diapositives 3"/>
          <p:cNvSpPr>
            <a:spLocks noGrp="1" noRot="1" noChangeAspect="1"/>
          </p:cNvSpPr>
          <p:nvPr>
            <p:ph type="sldImg" idx="2"/>
          </p:nvPr>
        </p:nvSpPr>
        <p:spPr>
          <a:xfrm>
            <a:off x="1009650" y="1241425"/>
            <a:ext cx="4838700"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1" y="4777195"/>
            <a:ext cx="5486400" cy="3908613"/>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4"/>
            <a:ext cx="2971800" cy="49805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9428584"/>
            <a:ext cx="2971800" cy="498054"/>
          </a:xfrm>
          <a:prstGeom prst="rect">
            <a:avLst/>
          </a:prstGeom>
        </p:spPr>
        <p:txBody>
          <a:bodyPr vert="horz" lIns="91440" tIns="45720" rIns="91440" bIns="45720" rtlCol="0" anchor="b"/>
          <a:lstStyle>
            <a:lvl1pPr algn="r">
              <a:defRPr sz="1200"/>
            </a:lvl1pPr>
          </a:lstStyle>
          <a:p>
            <a:fld id="{4DF2E903-D57D-430D-B97D-A4215C1FC8F4}" type="slidenum">
              <a:rPr lang="fr-FR" smtClean="0"/>
              <a:pPr/>
              <a:t>‹N°›</a:t>
            </a:fld>
            <a:endParaRPr lang="fr-FR"/>
          </a:p>
        </p:txBody>
      </p:sp>
    </p:spTree>
    <p:extLst>
      <p:ext uri="{BB962C8B-B14F-4D97-AF65-F5344CB8AC3E}">
        <p14:creationId xmlns:p14="http://schemas.microsoft.com/office/powerpoint/2010/main" val="3313557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7</a:t>
            </a:fld>
            <a:endParaRPr lang="fr-FR"/>
          </a:p>
        </p:txBody>
      </p:sp>
    </p:spTree>
    <p:extLst>
      <p:ext uri="{BB962C8B-B14F-4D97-AF65-F5344CB8AC3E}">
        <p14:creationId xmlns:p14="http://schemas.microsoft.com/office/powerpoint/2010/main" val="982690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8</a:t>
            </a:fld>
            <a:endParaRPr lang="fr-FR"/>
          </a:p>
        </p:txBody>
      </p:sp>
    </p:spTree>
    <p:extLst>
      <p:ext uri="{BB962C8B-B14F-4D97-AF65-F5344CB8AC3E}">
        <p14:creationId xmlns:p14="http://schemas.microsoft.com/office/powerpoint/2010/main" val="982690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9</a:t>
            </a:fld>
            <a:endParaRPr lang="fr-FR"/>
          </a:p>
        </p:txBody>
      </p:sp>
    </p:spTree>
    <p:extLst>
      <p:ext uri="{BB962C8B-B14F-4D97-AF65-F5344CB8AC3E}">
        <p14:creationId xmlns:p14="http://schemas.microsoft.com/office/powerpoint/2010/main" val="982690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10</a:t>
            </a:fld>
            <a:endParaRPr lang="fr-FR"/>
          </a:p>
        </p:txBody>
      </p:sp>
    </p:spTree>
    <p:extLst>
      <p:ext uri="{BB962C8B-B14F-4D97-AF65-F5344CB8AC3E}">
        <p14:creationId xmlns:p14="http://schemas.microsoft.com/office/powerpoint/2010/main" val="982690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11</a:t>
            </a:fld>
            <a:endParaRPr lang="fr-FR"/>
          </a:p>
        </p:txBody>
      </p:sp>
    </p:spTree>
    <p:extLst>
      <p:ext uri="{BB962C8B-B14F-4D97-AF65-F5344CB8AC3E}">
        <p14:creationId xmlns:p14="http://schemas.microsoft.com/office/powerpoint/2010/main" val="982690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12</a:t>
            </a:fld>
            <a:endParaRPr lang="fr-FR"/>
          </a:p>
        </p:txBody>
      </p:sp>
    </p:spTree>
    <p:extLst>
      <p:ext uri="{BB962C8B-B14F-4D97-AF65-F5344CB8AC3E}">
        <p14:creationId xmlns:p14="http://schemas.microsoft.com/office/powerpoint/2010/main" val="982690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13</a:t>
            </a:fld>
            <a:endParaRPr lang="fr-FR"/>
          </a:p>
        </p:txBody>
      </p:sp>
    </p:spTree>
    <p:extLst>
      <p:ext uri="{BB962C8B-B14F-4D97-AF65-F5344CB8AC3E}">
        <p14:creationId xmlns:p14="http://schemas.microsoft.com/office/powerpoint/2010/main" val="982690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950" y="2130427"/>
            <a:ext cx="84201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515813" indent="0" algn="ctr">
              <a:buNone/>
              <a:defRPr>
                <a:solidFill>
                  <a:schemeClr val="tx1">
                    <a:tint val="75000"/>
                  </a:schemeClr>
                </a:solidFill>
              </a:defRPr>
            </a:lvl2pPr>
            <a:lvl3pPr marL="1031626" indent="0" algn="ctr">
              <a:buNone/>
              <a:defRPr>
                <a:solidFill>
                  <a:schemeClr val="tx1">
                    <a:tint val="75000"/>
                  </a:schemeClr>
                </a:solidFill>
              </a:defRPr>
            </a:lvl3pPr>
            <a:lvl4pPr marL="1547439" indent="0" algn="ctr">
              <a:buNone/>
              <a:defRPr>
                <a:solidFill>
                  <a:schemeClr val="tx1">
                    <a:tint val="75000"/>
                  </a:schemeClr>
                </a:solidFill>
              </a:defRPr>
            </a:lvl4pPr>
            <a:lvl5pPr marL="2063252" indent="0" algn="ctr">
              <a:buNone/>
              <a:defRPr>
                <a:solidFill>
                  <a:schemeClr val="tx1">
                    <a:tint val="75000"/>
                  </a:schemeClr>
                </a:solidFill>
              </a:defRPr>
            </a:lvl5pPr>
            <a:lvl6pPr marL="2579065" indent="0" algn="ctr">
              <a:buNone/>
              <a:defRPr>
                <a:solidFill>
                  <a:schemeClr val="tx1">
                    <a:tint val="75000"/>
                  </a:schemeClr>
                </a:solidFill>
              </a:defRPr>
            </a:lvl6pPr>
            <a:lvl7pPr marL="3094878" indent="0" algn="ctr">
              <a:buNone/>
              <a:defRPr>
                <a:solidFill>
                  <a:schemeClr val="tx1">
                    <a:tint val="75000"/>
                  </a:schemeClr>
                </a:solidFill>
              </a:defRPr>
            </a:lvl7pPr>
            <a:lvl8pPr marL="3610691" indent="0" algn="ctr">
              <a:buNone/>
              <a:defRPr>
                <a:solidFill>
                  <a:schemeClr val="tx1">
                    <a:tint val="75000"/>
                  </a:schemeClr>
                </a:solidFill>
              </a:defRPr>
            </a:lvl8pPr>
            <a:lvl9pPr marL="4126504"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7D2B68C3-5947-4FEF-9614-6D52FF3710A9}" type="datetimeFigureOut">
              <a:rPr lang="fr-FR" smtClean="0"/>
              <a:pPr/>
              <a:t>14/04/2016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p14="http://schemas.microsoft.com/office/powerpoint/2010/main" val="1035681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2B68C3-5947-4FEF-9614-6D52FF3710A9}" type="datetimeFigureOut">
              <a:rPr lang="fr-FR" smtClean="0"/>
              <a:pPr/>
              <a:t>14/04/2016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p14="http://schemas.microsoft.com/office/powerpoint/2010/main" val="3068945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181850" y="274640"/>
            <a:ext cx="222885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95300" y="274640"/>
            <a:ext cx="652145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2B68C3-5947-4FEF-9614-6D52FF3710A9}" type="datetimeFigureOut">
              <a:rPr lang="fr-FR" smtClean="0"/>
              <a:pPr/>
              <a:t>14/04/2016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p14="http://schemas.microsoft.com/office/powerpoint/2010/main" val="608277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D3E04377-CB08-45BC-BBE7-7847619855FB}" type="slidenum">
              <a:rPr lang="fr-FR" smtClean="0"/>
              <a:pPr/>
              <a:t>‹N°›</a:t>
            </a:fld>
            <a:endParaRPr lang="fr-FR"/>
          </a:p>
        </p:txBody>
      </p:sp>
      <p:pic>
        <p:nvPicPr>
          <p:cNvPr id="9" name="Image 8"/>
          <p:cNvPicPr/>
          <p:nvPr/>
        </p:nvPicPr>
        <p:blipFill>
          <a:blip r:embed="rId2" cstate="print"/>
          <a:srcRect/>
          <a:stretch>
            <a:fillRect/>
          </a:stretch>
        </p:blipFill>
        <p:spPr bwMode="auto">
          <a:xfrm>
            <a:off x="116463" y="260648"/>
            <a:ext cx="9711529" cy="216024"/>
          </a:xfrm>
          <a:prstGeom prst="rect">
            <a:avLst/>
          </a:prstGeom>
          <a:noFill/>
          <a:ln w="9525">
            <a:noFill/>
            <a:miter lim="800000"/>
            <a:headEnd/>
            <a:tailEnd/>
          </a:ln>
        </p:spPr>
      </p:pic>
      <p:sp>
        <p:nvSpPr>
          <p:cNvPr id="13" name="Espace réservé du texte 12"/>
          <p:cNvSpPr>
            <a:spLocks noGrp="1"/>
          </p:cNvSpPr>
          <p:nvPr userDrawn="1">
            <p:ph type="body" sz="quarter" idx="13"/>
          </p:nvPr>
        </p:nvSpPr>
        <p:spPr>
          <a:xfrm>
            <a:off x="584729" y="2060848"/>
            <a:ext cx="8970433" cy="2735684"/>
          </a:xfrm>
        </p:spPr>
        <p:txBody>
          <a:bodyPr anchor="ctr">
            <a:normAutofit/>
          </a:bodyPr>
          <a:lstStyle>
            <a:lvl1pPr algn="ctr">
              <a:buFontTx/>
              <a:buNone/>
              <a:defRPr sz="4000" b="1">
                <a:latin typeface="+mn-lt"/>
                <a:cs typeface="AL-Mohanad Bold" pitchFamily="2" charset="-78"/>
              </a:defRPr>
            </a:lvl1pPr>
          </a:lstStyle>
          <a:p>
            <a:pPr lvl="0"/>
            <a:r>
              <a:rPr lang="fr-FR" smtClean="0"/>
              <a:t>Modifiez les styles du texte du masque</a:t>
            </a:r>
          </a:p>
        </p:txBody>
      </p:sp>
      <p:sp>
        <p:nvSpPr>
          <p:cNvPr id="17" name="Espace réservé du texte 16"/>
          <p:cNvSpPr>
            <a:spLocks noGrp="1"/>
          </p:cNvSpPr>
          <p:nvPr>
            <p:ph type="body" sz="quarter" idx="14"/>
          </p:nvPr>
        </p:nvSpPr>
        <p:spPr>
          <a:xfrm>
            <a:off x="3392369" y="5589240"/>
            <a:ext cx="3198813" cy="576262"/>
          </a:xfrm>
        </p:spPr>
        <p:txBody>
          <a:bodyPr anchor="ctr">
            <a:noAutofit/>
          </a:bodyPr>
          <a:lstStyle>
            <a:lvl1pPr algn="ctr">
              <a:buNone/>
              <a:defRPr sz="1400" b="1"/>
            </a:lvl1pPr>
            <a:lvl2pPr>
              <a:buNone/>
              <a:defRPr sz="1400"/>
            </a:lvl2pPr>
            <a:lvl3pPr>
              <a:buNone/>
              <a:defRPr sz="1400"/>
            </a:lvl3pPr>
            <a:lvl4pPr>
              <a:buNone/>
              <a:defRPr sz="1400"/>
            </a:lvl4pPr>
            <a:lvl5pPr>
              <a:buNone/>
              <a:defRPr sz="1400"/>
            </a:lvl5pPr>
          </a:lstStyle>
          <a:p>
            <a:pPr lvl="0"/>
            <a:r>
              <a:rPr lang="fr-FR" smtClean="0"/>
              <a:t>Modifiez les styles du texte du masque</a:t>
            </a:r>
          </a:p>
        </p:txBody>
      </p:sp>
      <p:pic>
        <p:nvPicPr>
          <p:cNvPr id="8" name="Image 7"/>
          <p:cNvPicPr/>
          <p:nvPr userDrawn="1"/>
        </p:nvPicPr>
        <p:blipFill>
          <a:blip r:embed="rId3" cstate="print"/>
          <a:srcRect/>
          <a:stretch>
            <a:fillRect/>
          </a:stretch>
        </p:blipFill>
        <p:spPr bwMode="auto">
          <a:xfrm>
            <a:off x="2606722" y="463024"/>
            <a:ext cx="4492578" cy="888104"/>
          </a:xfrm>
          <a:prstGeom prst="rect">
            <a:avLst/>
          </a:prstGeom>
          <a:noFill/>
          <a:ln w="9525">
            <a:noFill/>
            <a:miter lim="800000"/>
            <a:headEnd/>
            <a:tailEnd/>
          </a:ln>
        </p:spPr>
      </p:pic>
    </p:spTree>
    <p:extLst>
      <p:ext uri="{BB962C8B-B14F-4D97-AF65-F5344CB8AC3E}">
        <p14:creationId xmlns:p14="http://schemas.microsoft.com/office/powerpoint/2010/main" val="2939002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pPr/>
              <a:t>‹N°›</a:t>
            </a:fld>
            <a:endParaRPr lang="fr-F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schemeClr val="bg1"/>
              </a:solidFill>
              <a:cs typeface="AL-Mohanad Bold" pitchFamily="2" charset="-78"/>
            </a:endParaRPr>
          </a:p>
        </p:txBody>
      </p:sp>
      <p:sp>
        <p:nvSpPr>
          <p:cNvPr id="8" name="Espace réservé du texte 7"/>
          <p:cNvSpPr>
            <a:spLocks noGrp="1"/>
          </p:cNvSpPr>
          <p:nvPr>
            <p:ph type="body" sz="quarter" idx="13" hasCustomPrompt="1"/>
          </p:nvPr>
        </p:nvSpPr>
        <p:spPr>
          <a:xfrm>
            <a:off x="1" y="0"/>
            <a:ext cx="9906000" cy="692150"/>
          </a:xfrm>
        </p:spPr>
        <p:txBody>
          <a:bodyPr anchor="ctr">
            <a:noAutofit/>
          </a:bodyPr>
          <a:lstStyle>
            <a:lvl1pPr algn="ctr">
              <a:buFontTx/>
              <a:buNone/>
              <a:defRPr sz="3200" b="1">
                <a:solidFill>
                  <a:schemeClr val="bg1"/>
                </a:solidFill>
              </a:defRPr>
            </a:lvl1pPr>
            <a:lvl2pPr>
              <a:defRPr sz="3600" b="1"/>
            </a:lvl2pPr>
            <a:lvl3pPr>
              <a:defRPr sz="3600" b="1"/>
            </a:lvl3pPr>
            <a:lvl4pPr>
              <a:defRPr sz="3600" b="1"/>
            </a:lvl4pPr>
            <a:lvl5pPr>
              <a:defRPr sz="3600" b="1"/>
            </a:lvl5pPr>
          </a:lstStyle>
          <a:p>
            <a:pPr lvl="0"/>
            <a:r>
              <a:rPr lang="fr-FR" dirty="0" smtClean="0"/>
              <a:t>Cliquez pour ajouter un texte</a:t>
            </a:r>
            <a:endParaRPr lang="fr-FR" dirty="0"/>
          </a:p>
        </p:txBody>
      </p:sp>
    </p:spTree>
    <p:extLst>
      <p:ext uri="{BB962C8B-B14F-4D97-AF65-F5344CB8AC3E}">
        <p14:creationId xmlns:p14="http://schemas.microsoft.com/office/powerpoint/2010/main" val="12163086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pPr/>
              <a:t>‹N°›</a:t>
            </a:fld>
            <a:endParaRPr lang="fr-F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schemeClr val="bg1"/>
              </a:solidFill>
              <a:cs typeface="AL-Mohanad Bold" pitchFamily="2" charset="-78"/>
            </a:endParaRPr>
          </a:p>
        </p:txBody>
      </p:sp>
      <p:sp>
        <p:nvSpPr>
          <p:cNvPr id="8" name="Espace réservé du texte 7"/>
          <p:cNvSpPr>
            <a:spLocks noGrp="1"/>
          </p:cNvSpPr>
          <p:nvPr>
            <p:ph type="body" sz="quarter" idx="13" hasCustomPrompt="1"/>
          </p:nvPr>
        </p:nvSpPr>
        <p:spPr>
          <a:xfrm>
            <a:off x="1" y="0"/>
            <a:ext cx="9906000" cy="692150"/>
          </a:xfrm>
        </p:spPr>
        <p:txBody>
          <a:bodyPr anchor="ctr">
            <a:noAutofit/>
          </a:bodyPr>
          <a:lstStyle>
            <a:lvl1pPr algn="ctr">
              <a:buFontTx/>
              <a:buNone/>
              <a:defRPr sz="3200" b="1">
                <a:solidFill>
                  <a:schemeClr val="bg1"/>
                </a:solidFill>
              </a:defRPr>
            </a:lvl1pPr>
            <a:lvl2pPr>
              <a:defRPr sz="3600" b="1"/>
            </a:lvl2pPr>
            <a:lvl3pPr>
              <a:defRPr sz="3600" b="1"/>
            </a:lvl3pPr>
            <a:lvl4pPr>
              <a:defRPr sz="3600" b="1"/>
            </a:lvl4pPr>
            <a:lvl5pPr>
              <a:defRPr sz="3600" b="1"/>
            </a:lvl5pPr>
          </a:lstStyle>
          <a:p>
            <a:pPr lvl="0"/>
            <a:r>
              <a:rPr lang="fr-FR" dirty="0" smtClean="0"/>
              <a:t>Cliquez pour ajouter un texte</a:t>
            </a:r>
            <a:endParaRPr lang="fr-FR" dirty="0"/>
          </a:p>
        </p:txBody>
      </p:sp>
    </p:spTree>
    <p:extLst>
      <p:ext uri="{BB962C8B-B14F-4D97-AF65-F5344CB8AC3E}">
        <p14:creationId xmlns:p14="http://schemas.microsoft.com/office/powerpoint/2010/main" val="4107252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7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solidFill>
                  <a:prstClr val="black">
                    <a:tint val="75000"/>
                  </a:prstClr>
                </a:solidFill>
              </a:rPr>
              <a:pPr/>
              <a:t>‹N°›</a:t>
            </a:fld>
            <a:endParaRPr lang="fr-FR">
              <a:solidFill>
                <a:prstClr val="black">
                  <a:tint val="75000"/>
                </a:prstClr>
              </a:solidFill>
            </a:endParaRP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prstClr val="white"/>
              </a:solidFill>
              <a:cs typeface="AL-Mohanad Bold" pitchFamily="2" charset="-78"/>
            </a:endParaRPr>
          </a:p>
        </p:txBody>
      </p:sp>
      <p:sp>
        <p:nvSpPr>
          <p:cNvPr id="8" name="Espace réservé du texte 7"/>
          <p:cNvSpPr>
            <a:spLocks noGrp="1"/>
          </p:cNvSpPr>
          <p:nvPr>
            <p:ph type="body" sz="quarter" idx="13" hasCustomPrompt="1"/>
          </p:nvPr>
        </p:nvSpPr>
        <p:spPr>
          <a:xfrm>
            <a:off x="1" y="0"/>
            <a:ext cx="9906000" cy="692150"/>
          </a:xfrm>
        </p:spPr>
        <p:txBody>
          <a:bodyPr anchor="ctr">
            <a:noAutofit/>
          </a:bodyPr>
          <a:lstStyle>
            <a:lvl1pPr algn="ctr">
              <a:buFontTx/>
              <a:buNone/>
              <a:defRPr sz="3200" b="1">
                <a:solidFill>
                  <a:schemeClr val="bg1"/>
                </a:solidFill>
              </a:defRPr>
            </a:lvl1pPr>
            <a:lvl2pPr>
              <a:defRPr sz="3600" b="1"/>
            </a:lvl2pPr>
            <a:lvl3pPr>
              <a:defRPr sz="3600" b="1"/>
            </a:lvl3pPr>
            <a:lvl4pPr>
              <a:defRPr sz="3600" b="1"/>
            </a:lvl4pPr>
            <a:lvl5pPr>
              <a:defRPr sz="3600" b="1"/>
            </a:lvl5pPr>
          </a:lstStyle>
          <a:p>
            <a:pPr lvl="0"/>
            <a:r>
              <a:rPr lang="fr-FR" dirty="0" smtClean="0"/>
              <a:t>Cliquez pour ajouter un texte</a:t>
            </a:r>
            <a:endParaRPr lang="fr-FR" dirty="0"/>
          </a:p>
        </p:txBody>
      </p:sp>
    </p:spTree>
    <p:extLst>
      <p:ext uri="{BB962C8B-B14F-4D97-AF65-F5344CB8AC3E}">
        <p14:creationId xmlns:p14="http://schemas.microsoft.com/office/powerpoint/2010/main" val="37857634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Only">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95300" y="277813"/>
            <a:ext cx="8915400" cy="585311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Espace réservé de la date 2"/>
          <p:cNvSpPr>
            <a:spLocks noGrp="1"/>
          </p:cNvSpPr>
          <p:nvPr>
            <p:ph type="dt" sz="half" idx="10"/>
          </p:nvPr>
        </p:nvSpPr>
        <p:spPr>
          <a:xfrm>
            <a:off x="495300" y="6243638"/>
            <a:ext cx="2311400" cy="457200"/>
          </a:xfrm>
        </p:spPr>
        <p:txBody>
          <a:bodyPr/>
          <a:lstStyle>
            <a:lvl1pPr>
              <a:defRPr/>
            </a:lvl1pPr>
          </a:lstStyle>
          <a:p>
            <a:endParaRPr lang="en-US"/>
          </a:p>
        </p:txBody>
      </p:sp>
      <p:sp>
        <p:nvSpPr>
          <p:cNvPr id="4" name="Espace réservé du pied de page 3"/>
          <p:cNvSpPr>
            <a:spLocks noGrp="1"/>
          </p:cNvSpPr>
          <p:nvPr>
            <p:ph type="ftr" sz="quarter" idx="11"/>
          </p:nvPr>
        </p:nvSpPr>
        <p:spPr>
          <a:xfrm>
            <a:off x="3384550" y="6248400"/>
            <a:ext cx="3136900" cy="457200"/>
          </a:xfrm>
        </p:spPr>
        <p:txBody>
          <a:bodyPr/>
          <a:lstStyle>
            <a:lvl1pPr>
              <a:defRPr/>
            </a:lvl1pPr>
          </a:lstStyle>
          <a:p>
            <a:endParaRPr lang="en-US"/>
          </a:p>
        </p:txBody>
      </p:sp>
      <p:sp>
        <p:nvSpPr>
          <p:cNvPr id="5" name="Espace réservé du numéro de diapositive 4"/>
          <p:cNvSpPr>
            <a:spLocks noGrp="1"/>
          </p:cNvSpPr>
          <p:nvPr>
            <p:ph type="sldNum" sz="quarter" idx="12"/>
          </p:nvPr>
        </p:nvSpPr>
        <p:spPr>
          <a:xfrm>
            <a:off x="7099300" y="6243638"/>
            <a:ext cx="2311400" cy="457200"/>
          </a:xfrm>
        </p:spPr>
        <p:txBody>
          <a:bodyPr/>
          <a:lstStyle>
            <a:lvl1pPr>
              <a:defRPr/>
            </a:lvl1pPr>
          </a:lstStyle>
          <a:p>
            <a:fld id="{97CD8D8B-51F3-447C-891A-74A481652122}" type="slidenum">
              <a:rPr lang="ar-SA"/>
              <a:pPr/>
              <a:t>‹N°›</a:t>
            </a:fld>
            <a:endParaRPr lang="en-US"/>
          </a:p>
        </p:txBody>
      </p:sp>
    </p:spTree>
  </p:cSld>
  <p:clrMapOvr>
    <a:masterClrMapping/>
  </p:clrMapOvr>
  <p:transition spd="med" advTm="20000">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2B68C3-5947-4FEF-9614-6D52FF3710A9}" type="datetimeFigureOut">
              <a:rPr lang="fr-FR" smtClean="0"/>
              <a:pPr/>
              <a:t>14/04/2016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p14="http://schemas.microsoft.com/office/powerpoint/2010/main" val="2932868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506" y="4406902"/>
            <a:ext cx="8420100" cy="1362074"/>
          </a:xfrm>
        </p:spPr>
        <p:txBody>
          <a:bodyPr anchor="t"/>
          <a:lstStyle>
            <a:lvl1pPr algn="l">
              <a:defRPr sz="4500" b="1" cap="all"/>
            </a:lvl1pPr>
          </a:lstStyle>
          <a:p>
            <a:r>
              <a:rPr lang="fr-FR" smtClean="0"/>
              <a:t>Modifiez le style du titre</a:t>
            </a:r>
            <a:endParaRPr lang="fr-FR"/>
          </a:p>
        </p:txBody>
      </p:sp>
      <p:sp>
        <p:nvSpPr>
          <p:cNvPr id="3" name="Espace réservé du texte 2"/>
          <p:cNvSpPr>
            <a:spLocks noGrp="1"/>
          </p:cNvSpPr>
          <p:nvPr>
            <p:ph type="body" idx="1"/>
          </p:nvPr>
        </p:nvSpPr>
        <p:spPr>
          <a:xfrm>
            <a:off x="782506" y="2906713"/>
            <a:ext cx="8420100" cy="1500187"/>
          </a:xfrm>
        </p:spPr>
        <p:txBody>
          <a:bodyPr anchor="b"/>
          <a:lstStyle>
            <a:lvl1pPr marL="0" indent="0">
              <a:buNone/>
              <a:defRPr sz="2300">
                <a:solidFill>
                  <a:schemeClr val="tx1">
                    <a:tint val="75000"/>
                  </a:schemeClr>
                </a:solidFill>
              </a:defRPr>
            </a:lvl1pPr>
            <a:lvl2pPr marL="515813" indent="0">
              <a:buNone/>
              <a:defRPr sz="2000">
                <a:solidFill>
                  <a:schemeClr val="tx1">
                    <a:tint val="75000"/>
                  </a:schemeClr>
                </a:solidFill>
              </a:defRPr>
            </a:lvl2pPr>
            <a:lvl3pPr marL="1031626" indent="0">
              <a:buNone/>
              <a:defRPr sz="1800">
                <a:solidFill>
                  <a:schemeClr val="tx1">
                    <a:tint val="75000"/>
                  </a:schemeClr>
                </a:solidFill>
              </a:defRPr>
            </a:lvl3pPr>
            <a:lvl4pPr marL="1547439" indent="0">
              <a:buNone/>
              <a:defRPr sz="1600">
                <a:solidFill>
                  <a:schemeClr val="tx1">
                    <a:tint val="75000"/>
                  </a:schemeClr>
                </a:solidFill>
              </a:defRPr>
            </a:lvl4pPr>
            <a:lvl5pPr marL="2063252" indent="0">
              <a:buNone/>
              <a:defRPr sz="1600">
                <a:solidFill>
                  <a:schemeClr val="tx1">
                    <a:tint val="75000"/>
                  </a:schemeClr>
                </a:solidFill>
              </a:defRPr>
            </a:lvl5pPr>
            <a:lvl6pPr marL="2579065" indent="0">
              <a:buNone/>
              <a:defRPr sz="1600">
                <a:solidFill>
                  <a:schemeClr val="tx1">
                    <a:tint val="75000"/>
                  </a:schemeClr>
                </a:solidFill>
              </a:defRPr>
            </a:lvl6pPr>
            <a:lvl7pPr marL="3094878" indent="0">
              <a:buNone/>
              <a:defRPr sz="1600">
                <a:solidFill>
                  <a:schemeClr val="tx1">
                    <a:tint val="75000"/>
                  </a:schemeClr>
                </a:solidFill>
              </a:defRPr>
            </a:lvl7pPr>
            <a:lvl8pPr marL="3610691" indent="0">
              <a:buNone/>
              <a:defRPr sz="1600">
                <a:solidFill>
                  <a:schemeClr val="tx1">
                    <a:tint val="75000"/>
                  </a:schemeClr>
                </a:solidFill>
              </a:defRPr>
            </a:lvl8pPr>
            <a:lvl9pPr marL="4126504"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D2B68C3-5947-4FEF-9614-6D52FF3710A9}" type="datetimeFigureOut">
              <a:rPr lang="fr-FR" smtClean="0"/>
              <a:pPr/>
              <a:t>14/04/2016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p14="http://schemas.microsoft.com/office/powerpoint/2010/main" val="2282654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95300" y="1600201"/>
            <a:ext cx="4375150" cy="4525963"/>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035550" y="1600201"/>
            <a:ext cx="4375150" cy="4525963"/>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D2B68C3-5947-4FEF-9614-6D52FF3710A9}" type="datetimeFigureOut">
              <a:rPr lang="fr-FR" smtClean="0"/>
              <a:pPr/>
              <a:t>14/04/2016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p14="http://schemas.microsoft.com/office/powerpoint/2010/main" val="2471491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95300" y="1535113"/>
            <a:ext cx="4376870" cy="639763"/>
          </a:xfrm>
        </p:spPr>
        <p:txBody>
          <a:bodyPr anchor="b"/>
          <a:lstStyle>
            <a:lvl1pPr marL="0" indent="0">
              <a:buNone/>
              <a:defRPr sz="2700" b="1"/>
            </a:lvl1pPr>
            <a:lvl2pPr marL="515813" indent="0">
              <a:buNone/>
              <a:defRPr sz="2300" b="1"/>
            </a:lvl2pPr>
            <a:lvl3pPr marL="1031626" indent="0">
              <a:buNone/>
              <a:defRPr sz="2000" b="1"/>
            </a:lvl3pPr>
            <a:lvl4pPr marL="1547439" indent="0">
              <a:buNone/>
              <a:defRPr sz="1800" b="1"/>
            </a:lvl4pPr>
            <a:lvl5pPr marL="2063252" indent="0">
              <a:buNone/>
              <a:defRPr sz="1800" b="1"/>
            </a:lvl5pPr>
            <a:lvl6pPr marL="2579065" indent="0">
              <a:buNone/>
              <a:defRPr sz="1800" b="1"/>
            </a:lvl6pPr>
            <a:lvl7pPr marL="3094878" indent="0">
              <a:buNone/>
              <a:defRPr sz="1800" b="1"/>
            </a:lvl7pPr>
            <a:lvl8pPr marL="3610691" indent="0">
              <a:buNone/>
              <a:defRPr sz="1800" b="1"/>
            </a:lvl8pPr>
            <a:lvl9pPr marL="4126504" indent="0">
              <a:buNone/>
              <a:defRPr sz="1800" b="1"/>
            </a:lvl9pPr>
          </a:lstStyle>
          <a:p>
            <a:pPr lvl="0"/>
            <a:r>
              <a:rPr lang="fr-FR" smtClean="0"/>
              <a:t>Modifiez les styles du texte du masque</a:t>
            </a:r>
          </a:p>
        </p:txBody>
      </p:sp>
      <p:sp>
        <p:nvSpPr>
          <p:cNvPr id="4" name="Espace réservé du contenu 3"/>
          <p:cNvSpPr>
            <a:spLocks noGrp="1"/>
          </p:cNvSpPr>
          <p:nvPr>
            <p:ph sz="half" idx="2"/>
          </p:nvPr>
        </p:nvSpPr>
        <p:spPr>
          <a:xfrm>
            <a:off x="495300" y="2174875"/>
            <a:ext cx="4376870" cy="3951288"/>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032113" y="1535113"/>
            <a:ext cx="4378590" cy="639763"/>
          </a:xfrm>
        </p:spPr>
        <p:txBody>
          <a:bodyPr anchor="b"/>
          <a:lstStyle>
            <a:lvl1pPr marL="0" indent="0">
              <a:buNone/>
              <a:defRPr sz="2700" b="1"/>
            </a:lvl1pPr>
            <a:lvl2pPr marL="515813" indent="0">
              <a:buNone/>
              <a:defRPr sz="2300" b="1"/>
            </a:lvl2pPr>
            <a:lvl3pPr marL="1031626" indent="0">
              <a:buNone/>
              <a:defRPr sz="2000" b="1"/>
            </a:lvl3pPr>
            <a:lvl4pPr marL="1547439" indent="0">
              <a:buNone/>
              <a:defRPr sz="1800" b="1"/>
            </a:lvl4pPr>
            <a:lvl5pPr marL="2063252" indent="0">
              <a:buNone/>
              <a:defRPr sz="1800" b="1"/>
            </a:lvl5pPr>
            <a:lvl6pPr marL="2579065" indent="0">
              <a:buNone/>
              <a:defRPr sz="1800" b="1"/>
            </a:lvl6pPr>
            <a:lvl7pPr marL="3094878" indent="0">
              <a:buNone/>
              <a:defRPr sz="1800" b="1"/>
            </a:lvl7pPr>
            <a:lvl8pPr marL="3610691" indent="0">
              <a:buNone/>
              <a:defRPr sz="1800" b="1"/>
            </a:lvl8pPr>
            <a:lvl9pPr marL="4126504" indent="0">
              <a:buNone/>
              <a:defRPr sz="1800" b="1"/>
            </a:lvl9pPr>
          </a:lstStyle>
          <a:p>
            <a:pPr lvl="0"/>
            <a:r>
              <a:rPr lang="fr-FR" smtClean="0"/>
              <a:t>Modifiez les styles du texte du masque</a:t>
            </a:r>
          </a:p>
        </p:txBody>
      </p:sp>
      <p:sp>
        <p:nvSpPr>
          <p:cNvPr id="6" name="Espace réservé du contenu 5"/>
          <p:cNvSpPr>
            <a:spLocks noGrp="1"/>
          </p:cNvSpPr>
          <p:nvPr>
            <p:ph sz="quarter" idx="4"/>
          </p:nvPr>
        </p:nvSpPr>
        <p:spPr>
          <a:xfrm>
            <a:off x="5032113" y="2174875"/>
            <a:ext cx="4378590" cy="3951288"/>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D2B68C3-5947-4FEF-9614-6D52FF3710A9}" type="datetimeFigureOut">
              <a:rPr lang="fr-FR" smtClean="0"/>
              <a:pPr/>
              <a:t>14/04/2016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p14="http://schemas.microsoft.com/office/powerpoint/2010/main" val="515871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D2B68C3-5947-4FEF-9614-6D52FF3710A9}" type="datetimeFigureOut">
              <a:rPr lang="fr-FR" smtClean="0"/>
              <a:pPr/>
              <a:t>14/04/2016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p14="http://schemas.microsoft.com/office/powerpoint/2010/main" val="3533112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2B68C3-5947-4FEF-9614-6D52FF3710A9}" type="datetimeFigureOut">
              <a:rPr lang="fr-FR" smtClean="0"/>
              <a:pPr/>
              <a:t>14/04/2016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p14="http://schemas.microsoft.com/office/powerpoint/2010/main" val="1048866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3" y="273049"/>
            <a:ext cx="3259006" cy="1162051"/>
          </a:xfrm>
        </p:spPr>
        <p:txBody>
          <a:bodyPr anchor="b"/>
          <a:lstStyle>
            <a:lvl1pPr algn="l">
              <a:defRPr sz="2300" b="1"/>
            </a:lvl1pPr>
          </a:lstStyle>
          <a:p>
            <a:r>
              <a:rPr lang="fr-FR" smtClean="0"/>
              <a:t>Modifiez le style du titre</a:t>
            </a:r>
            <a:endParaRPr lang="fr-FR"/>
          </a:p>
        </p:txBody>
      </p:sp>
      <p:sp>
        <p:nvSpPr>
          <p:cNvPr id="3" name="Espace réservé du contenu 2"/>
          <p:cNvSpPr>
            <a:spLocks noGrp="1"/>
          </p:cNvSpPr>
          <p:nvPr>
            <p:ph idx="1"/>
          </p:nvPr>
        </p:nvSpPr>
        <p:spPr>
          <a:xfrm>
            <a:off x="3872971" y="273052"/>
            <a:ext cx="5537729" cy="5853113"/>
          </a:xfrm>
        </p:spPr>
        <p:txBody>
          <a:bodyPr/>
          <a:lstStyle>
            <a:lvl1pPr>
              <a:defRPr sz="36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95303" y="1435102"/>
            <a:ext cx="3259006" cy="4691063"/>
          </a:xfrm>
        </p:spPr>
        <p:txBody>
          <a:bodyPr/>
          <a:lstStyle>
            <a:lvl1pPr marL="0" indent="0">
              <a:buNone/>
              <a:defRPr sz="1600"/>
            </a:lvl1pPr>
            <a:lvl2pPr marL="515813" indent="0">
              <a:buNone/>
              <a:defRPr sz="1400"/>
            </a:lvl2pPr>
            <a:lvl3pPr marL="1031626" indent="0">
              <a:buNone/>
              <a:defRPr sz="1100"/>
            </a:lvl3pPr>
            <a:lvl4pPr marL="1547439" indent="0">
              <a:buNone/>
              <a:defRPr sz="1000"/>
            </a:lvl4pPr>
            <a:lvl5pPr marL="2063252" indent="0">
              <a:buNone/>
              <a:defRPr sz="1000"/>
            </a:lvl5pPr>
            <a:lvl6pPr marL="2579065" indent="0">
              <a:buNone/>
              <a:defRPr sz="1000"/>
            </a:lvl6pPr>
            <a:lvl7pPr marL="3094878" indent="0">
              <a:buNone/>
              <a:defRPr sz="1000"/>
            </a:lvl7pPr>
            <a:lvl8pPr marL="3610691" indent="0">
              <a:buNone/>
              <a:defRPr sz="1000"/>
            </a:lvl8pPr>
            <a:lvl9pPr marL="4126504"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D2B68C3-5947-4FEF-9614-6D52FF3710A9}" type="datetimeFigureOut">
              <a:rPr lang="fr-FR" smtClean="0"/>
              <a:pPr/>
              <a:t>14/04/2016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p14="http://schemas.microsoft.com/office/powerpoint/2010/main" val="1071474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645" y="4800600"/>
            <a:ext cx="5943600" cy="566738"/>
          </a:xfrm>
        </p:spPr>
        <p:txBody>
          <a:bodyPr anchor="b"/>
          <a:lstStyle>
            <a:lvl1pPr algn="l">
              <a:defRPr sz="2300" b="1"/>
            </a:lvl1pPr>
          </a:lstStyle>
          <a:p>
            <a:r>
              <a:rPr lang="fr-FR" smtClean="0"/>
              <a:t>Modifiez le style du titre</a:t>
            </a:r>
            <a:endParaRPr lang="fr-FR"/>
          </a:p>
        </p:txBody>
      </p:sp>
      <p:sp>
        <p:nvSpPr>
          <p:cNvPr id="3" name="Espace réservé pour une image  2"/>
          <p:cNvSpPr>
            <a:spLocks noGrp="1"/>
          </p:cNvSpPr>
          <p:nvPr>
            <p:ph type="pic" idx="1"/>
          </p:nvPr>
        </p:nvSpPr>
        <p:spPr>
          <a:xfrm>
            <a:off x="1941645" y="612775"/>
            <a:ext cx="5943600" cy="4114800"/>
          </a:xfrm>
        </p:spPr>
        <p:txBody>
          <a:bodyPr/>
          <a:lstStyle>
            <a:lvl1pPr marL="0" indent="0">
              <a:buNone/>
              <a:defRPr sz="3600"/>
            </a:lvl1pPr>
            <a:lvl2pPr marL="515813" indent="0">
              <a:buNone/>
              <a:defRPr sz="3200"/>
            </a:lvl2pPr>
            <a:lvl3pPr marL="1031626" indent="0">
              <a:buNone/>
              <a:defRPr sz="2700"/>
            </a:lvl3pPr>
            <a:lvl4pPr marL="1547439" indent="0">
              <a:buNone/>
              <a:defRPr sz="2300"/>
            </a:lvl4pPr>
            <a:lvl5pPr marL="2063252" indent="0">
              <a:buNone/>
              <a:defRPr sz="2300"/>
            </a:lvl5pPr>
            <a:lvl6pPr marL="2579065" indent="0">
              <a:buNone/>
              <a:defRPr sz="2300"/>
            </a:lvl6pPr>
            <a:lvl7pPr marL="3094878" indent="0">
              <a:buNone/>
              <a:defRPr sz="2300"/>
            </a:lvl7pPr>
            <a:lvl8pPr marL="3610691" indent="0">
              <a:buNone/>
              <a:defRPr sz="2300"/>
            </a:lvl8pPr>
            <a:lvl9pPr marL="4126504" indent="0">
              <a:buNone/>
              <a:defRPr sz="2300"/>
            </a:lvl9pPr>
          </a:lstStyle>
          <a:p>
            <a:endParaRPr lang="fr-FR"/>
          </a:p>
        </p:txBody>
      </p:sp>
      <p:sp>
        <p:nvSpPr>
          <p:cNvPr id="4" name="Espace réservé du texte 3"/>
          <p:cNvSpPr>
            <a:spLocks noGrp="1"/>
          </p:cNvSpPr>
          <p:nvPr>
            <p:ph type="body" sz="half" idx="2"/>
          </p:nvPr>
        </p:nvSpPr>
        <p:spPr>
          <a:xfrm>
            <a:off x="1941645" y="5367339"/>
            <a:ext cx="5943600" cy="804863"/>
          </a:xfrm>
        </p:spPr>
        <p:txBody>
          <a:bodyPr/>
          <a:lstStyle>
            <a:lvl1pPr marL="0" indent="0">
              <a:buNone/>
              <a:defRPr sz="1600"/>
            </a:lvl1pPr>
            <a:lvl2pPr marL="515813" indent="0">
              <a:buNone/>
              <a:defRPr sz="1400"/>
            </a:lvl2pPr>
            <a:lvl3pPr marL="1031626" indent="0">
              <a:buNone/>
              <a:defRPr sz="1100"/>
            </a:lvl3pPr>
            <a:lvl4pPr marL="1547439" indent="0">
              <a:buNone/>
              <a:defRPr sz="1000"/>
            </a:lvl4pPr>
            <a:lvl5pPr marL="2063252" indent="0">
              <a:buNone/>
              <a:defRPr sz="1000"/>
            </a:lvl5pPr>
            <a:lvl6pPr marL="2579065" indent="0">
              <a:buNone/>
              <a:defRPr sz="1000"/>
            </a:lvl6pPr>
            <a:lvl7pPr marL="3094878" indent="0">
              <a:buNone/>
              <a:defRPr sz="1000"/>
            </a:lvl7pPr>
            <a:lvl8pPr marL="3610691" indent="0">
              <a:buNone/>
              <a:defRPr sz="1000"/>
            </a:lvl8pPr>
            <a:lvl9pPr marL="4126504"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D2B68C3-5947-4FEF-9614-6D52FF3710A9}" type="datetimeFigureOut">
              <a:rPr lang="fr-FR" smtClean="0"/>
              <a:pPr/>
              <a:t>14/04/2016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p14="http://schemas.microsoft.com/office/powerpoint/2010/main" val="4280996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95300" y="274639"/>
            <a:ext cx="8915400" cy="1143000"/>
          </a:xfrm>
          <a:prstGeom prst="rect">
            <a:avLst/>
          </a:prstGeom>
        </p:spPr>
        <p:txBody>
          <a:bodyPr vert="horz" lIns="103163" tIns="51581" rIns="103163" bIns="51581"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95300" y="1600201"/>
            <a:ext cx="8915400" cy="4525963"/>
          </a:xfrm>
          <a:prstGeom prst="rect">
            <a:avLst/>
          </a:prstGeom>
        </p:spPr>
        <p:txBody>
          <a:bodyPr vert="horz" lIns="103163" tIns="51581" rIns="103163" bIns="51581"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95300" y="6356352"/>
            <a:ext cx="2311400" cy="365125"/>
          </a:xfrm>
          <a:prstGeom prst="rect">
            <a:avLst/>
          </a:prstGeom>
        </p:spPr>
        <p:txBody>
          <a:bodyPr vert="horz" lIns="103163" tIns="51581" rIns="103163" bIns="51581" rtlCol="0" anchor="ctr"/>
          <a:lstStyle>
            <a:lvl1pPr algn="l">
              <a:defRPr sz="1400">
                <a:solidFill>
                  <a:schemeClr val="tx1">
                    <a:tint val="75000"/>
                  </a:schemeClr>
                </a:solidFill>
              </a:defRPr>
            </a:lvl1pPr>
          </a:lstStyle>
          <a:p>
            <a:fld id="{7D2B68C3-5947-4FEF-9614-6D52FF3710A9}" type="datetimeFigureOut">
              <a:rPr lang="fr-FR" smtClean="0"/>
              <a:pPr/>
              <a:t>14/04/2016</a:t>
            </a:fld>
            <a:endParaRPr lang="fr-FR"/>
          </a:p>
        </p:txBody>
      </p:sp>
      <p:sp>
        <p:nvSpPr>
          <p:cNvPr id="5" name="Espace réservé du pied de page 4"/>
          <p:cNvSpPr>
            <a:spLocks noGrp="1"/>
          </p:cNvSpPr>
          <p:nvPr>
            <p:ph type="ftr" sz="quarter" idx="3"/>
          </p:nvPr>
        </p:nvSpPr>
        <p:spPr>
          <a:xfrm>
            <a:off x="3384550" y="6356352"/>
            <a:ext cx="3136900" cy="365125"/>
          </a:xfrm>
          <a:prstGeom prst="rect">
            <a:avLst/>
          </a:prstGeom>
        </p:spPr>
        <p:txBody>
          <a:bodyPr vert="horz" lIns="103163" tIns="51581" rIns="103163" bIns="51581" rtlCol="0" anchor="ctr"/>
          <a:lstStyle>
            <a:lvl1pPr algn="ctr">
              <a:defRPr sz="14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7099300" y="6356352"/>
            <a:ext cx="2311400" cy="365125"/>
          </a:xfrm>
          <a:prstGeom prst="rect">
            <a:avLst/>
          </a:prstGeom>
        </p:spPr>
        <p:txBody>
          <a:bodyPr vert="horz" lIns="103163" tIns="51581" rIns="103163" bIns="51581" rtlCol="0" anchor="ctr"/>
          <a:lstStyle>
            <a:lvl1pPr algn="r">
              <a:defRPr sz="1400">
                <a:solidFill>
                  <a:schemeClr val="tx1">
                    <a:tint val="75000"/>
                  </a:schemeClr>
                </a:solidFill>
              </a:defRPr>
            </a:lvl1pPr>
          </a:lstStyle>
          <a:p>
            <a:fld id="{8CBA945A-8A68-4AA2-8562-8CA2C2002B10}" type="slidenum">
              <a:rPr lang="fr-FR" smtClean="0"/>
              <a:pPr/>
              <a:t>‹N°›</a:t>
            </a:fld>
            <a:endParaRPr lang="fr-FR"/>
          </a:p>
        </p:txBody>
      </p:sp>
    </p:spTree>
    <p:extLst>
      <p:ext uri="{BB962C8B-B14F-4D97-AF65-F5344CB8AC3E}">
        <p14:creationId xmlns:p14="http://schemas.microsoft.com/office/powerpoint/2010/main" val="260718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4" r:id="rId15"/>
    <p:sldLayoutId id="2147483665" r:id="rId16"/>
  </p:sldLayoutIdLst>
  <p:txStyles>
    <p:titleStyle>
      <a:lvl1pPr algn="ctr" defTabSz="1031626" rtl="0" eaLnBrk="1" latinLnBrk="0" hangingPunct="1">
        <a:spcBef>
          <a:spcPct val="0"/>
        </a:spcBef>
        <a:buNone/>
        <a:defRPr sz="5000" kern="1200">
          <a:solidFill>
            <a:schemeClr val="tx1"/>
          </a:solidFill>
          <a:latin typeface="+mj-lt"/>
          <a:ea typeface="+mj-ea"/>
          <a:cs typeface="+mj-cs"/>
        </a:defRPr>
      </a:lvl1pPr>
    </p:titleStyle>
    <p:bodyStyle>
      <a:lvl1pPr marL="386860" indent="-386860" algn="l" defTabSz="1031626"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fr-FR"/>
      </a:defPPr>
      <a:lvl1pPr marL="0" algn="l" defTabSz="1031626" rtl="0" eaLnBrk="1" latinLnBrk="0" hangingPunct="1">
        <a:defRPr sz="2000" kern="1200">
          <a:solidFill>
            <a:schemeClr val="tx1"/>
          </a:solidFill>
          <a:latin typeface="+mn-lt"/>
          <a:ea typeface="+mn-ea"/>
          <a:cs typeface="+mn-cs"/>
        </a:defRPr>
      </a:lvl1pPr>
      <a:lvl2pPr marL="515813" algn="l" defTabSz="1031626" rtl="0" eaLnBrk="1" latinLnBrk="0" hangingPunct="1">
        <a:defRPr sz="2000" kern="1200">
          <a:solidFill>
            <a:schemeClr val="tx1"/>
          </a:solidFill>
          <a:latin typeface="+mn-lt"/>
          <a:ea typeface="+mn-ea"/>
          <a:cs typeface="+mn-cs"/>
        </a:defRPr>
      </a:lvl2pPr>
      <a:lvl3pPr marL="1031626" algn="l" defTabSz="1031626" rtl="0" eaLnBrk="1" latinLnBrk="0" hangingPunct="1">
        <a:defRPr sz="2000" kern="1200">
          <a:solidFill>
            <a:schemeClr val="tx1"/>
          </a:solidFill>
          <a:latin typeface="+mn-lt"/>
          <a:ea typeface="+mn-ea"/>
          <a:cs typeface="+mn-cs"/>
        </a:defRPr>
      </a:lvl3pPr>
      <a:lvl4pPr marL="1547439" algn="l" defTabSz="1031626" rtl="0" eaLnBrk="1" latinLnBrk="0" hangingPunct="1">
        <a:defRPr sz="2000" kern="1200">
          <a:solidFill>
            <a:schemeClr val="tx1"/>
          </a:solidFill>
          <a:latin typeface="+mn-lt"/>
          <a:ea typeface="+mn-ea"/>
          <a:cs typeface="+mn-cs"/>
        </a:defRPr>
      </a:lvl4pPr>
      <a:lvl5pPr marL="2063252" algn="l" defTabSz="1031626" rtl="0" eaLnBrk="1" latinLnBrk="0" hangingPunct="1">
        <a:defRPr sz="2000" kern="1200">
          <a:solidFill>
            <a:schemeClr val="tx1"/>
          </a:solidFill>
          <a:latin typeface="+mn-lt"/>
          <a:ea typeface="+mn-ea"/>
          <a:cs typeface="+mn-cs"/>
        </a:defRPr>
      </a:lvl5pPr>
      <a:lvl6pPr marL="2579065" algn="l" defTabSz="1031626" rtl="0" eaLnBrk="1" latinLnBrk="0" hangingPunct="1">
        <a:defRPr sz="2000" kern="1200">
          <a:solidFill>
            <a:schemeClr val="tx1"/>
          </a:solidFill>
          <a:latin typeface="+mn-lt"/>
          <a:ea typeface="+mn-ea"/>
          <a:cs typeface="+mn-cs"/>
        </a:defRPr>
      </a:lvl6pPr>
      <a:lvl7pPr marL="3094878" algn="l" defTabSz="1031626" rtl="0" eaLnBrk="1" latinLnBrk="0" hangingPunct="1">
        <a:defRPr sz="2000" kern="1200">
          <a:solidFill>
            <a:schemeClr val="tx1"/>
          </a:solidFill>
          <a:latin typeface="+mn-lt"/>
          <a:ea typeface="+mn-ea"/>
          <a:cs typeface="+mn-cs"/>
        </a:defRPr>
      </a:lvl7pPr>
      <a:lvl8pPr marL="3610691" algn="l" defTabSz="1031626" rtl="0" eaLnBrk="1" latinLnBrk="0" hangingPunct="1">
        <a:defRPr sz="2000" kern="1200">
          <a:solidFill>
            <a:schemeClr val="tx1"/>
          </a:solidFill>
          <a:latin typeface="+mn-lt"/>
          <a:ea typeface="+mn-ea"/>
          <a:cs typeface="+mn-cs"/>
        </a:defRPr>
      </a:lvl8pPr>
      <a:lvl9pPr marL="4126504" algn="l" defTabSz="1031626"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4294967295"/>
          </p:nvPr>
        </p:nvSpPr>
        <p:spPr>
          <a:xfrm>
            <a:off x="381000" y="2279176"/>
            <a:ext cx="9144000" cy="1652744"/>
          </a:xfrm>
        </p:spPr>
        <p:txBody>
          <a:bodyPr anchor="ctr">
            <a:normAutofit lnSpcReduction="10000"/>
          </a:bodyPr>
          <a:lstStyle/>
          <a:p>
            <a:pPr marL="386860" lvl="1" indent="-386860" algn="ctr" rtl="1">
              <a:buNone/>
            </a:pPr>
            <a:r>
              <a:rPr lang="fr-FR" sz="4800" b="1" dirty="0" smtClean="0">
                <a:solidFill>
                  <a:schemeClr val="accent1">
                    <a:lumMod val="75000"/>
                  </a:schemeClr>
                </a:solidFill>
              </a:rPr>
              <a:t>»</a:t>
            </a:r>
            <a:r>
              <a:rPr lang="ar-MA" sz="4800" b="1" dirty="0" smtClean="0">
                <a:solidFill>
                  <a:schemeClr val="accent1">
                    <a:lumMod val="75000"/>
                  </a:schemeClr>
                </a:solidFill>
              </a:rPr>
              <a:t>تدبير عتبات الانتقال</a:t>
            </a:r>
            <a:r>
              <a:rPr lang="fr-FR" sz="4800" b="1" dirty="0" smtClean="0">
                <a:solidFill>
                  <a:schemeClr val="accent1">
                    <a:lumMod val="75000"/>
                  </a:schemeClr>
                </a:solidFill>
              </a:rPr>
              <a:t>«</a:t>
            </a:r>
            <a:endParaRPr lang="ar-MA" sz="4800" b="1" dirty="0" smtClean="0">
              <a:solidFill>
                <a:schemeClr val="accent1">
                  <a:lumMod val="75000"/>
                </a:schemeClr>
              </a:solidFill>
            </a:endParaRPr>
          </a:p>
          <a:p>
            <a:pPr marL="386860" lvl="1" indent="-386860" algn="ctr" rtl="1">
              <a:buNone/>
            </a:pPr>
            <a:r>
              <a:rPr lang="ar-MA" sz="4800" b="1" dirty="0" smtClean="0">
                <a:solidFill>
                  <a:srgbClr val="C00000"/>
                </a:solidFill>
              </a:rPr>
              <a:t>تشخيص </a:t>
            </a:r>
            <a:r>
              <a:rPr lang="ar-MA" sz="4800" b="1" dirty="0" err="1" smtClean="0">
                <a:solidFill>
                  <a:srgbClr val="C00000"/>
                </a:solidFill>
              </a:rPr>
              <a:t>التعلمات</a:t>
            </a:r>
            <a:endParaRPr lang="ar-MA" sz="4800" b="1" dirty="0" smtClean="0">
              <a:solidFill>
                <a:srgbClr val="C00000"/>
              </a:solidFill>
            </a:endParaRPr>
          </a:p>
        </p:txBody>
      </p:sp>
      <p:sp>
        <p:nvSpPr>
          <p:cNvPr id="4" name="Sous-titre 2"/>
          <p:cNvSpPr txBox="1">
            <a:spLocks/>
          </p:cNvSpPr>
          <p:nvPr/>
        </p:nvSpPr>
        <p:spPr>
          <a:xfrm>
            <a:off x="3800872" y="5780856"/>
            <a:ext cx="2304256" cy="600472"/>
          </a:xfrm>
          <a:prstGeom prst="rect">
            <a:avLst/>
          </a:prstGeom>
        </p:spPr>
        <p:txBody>
          <a:bodyPr vert="horz" lIns="91440" tIns="45720" rIns="91440" bIns="45720" rtlCol="0" anchor="ctr">
            <a:normAutofit/>
          </a:bodyPr>
          <a:lstStyle/>
          <a:p>
            <a:pPr marL="342900" indent="-342900" algn="ctr" defTabSz="914400" rtl="1">
              <a:spcBef>
                <a:spcPct val="20000"/>
              </a:spcBef>
              <a:defRPr/>
            </a:pPr>
            <a:r>
              <a:rPr lang="ar-MA" sz="2400" b="1" dirty="0" smtClean="0">
                <a:solidFill>
                  <a:schemeClr val="accent1"/>
                </a:solidFill>
                <a:latin typeface="+mj-lt"/>
                <a:cs typeface="AL-Mohanad Bold" pitchFamily="2" charset="-78"/>
              </a:rPr>
              <a:t>مارس </a:t>
            </a:r>
            <a:r>
              <a:rPr lang="ar-MA" sz="1800" b="1" dirty="0" smtClean="0">
                <a:solidFill>
                  <a:schemeClr val="accent1"/>
                </a:solidFill>
                <a:latin typeface="+mj-lt"/>
                <a:cs typeface="AL-Mohanad Bold" pitchFamily="2" charset="-78"/>
              </a:rPr>
              <a:t>2016</a:t>
            </a:r>
            <a:endParaRPr lang="fr-FR" b="1" dirty="0">
              <a:solidFill>
                <a:schemeClr val="accent1"/>
              </a:solidFill>
              <a:latin typeface="+mj-lt"/>
              <a:cs typeface="AL-Mohanad Bold" pitchFamily="2" charset="-78"/>
            </a:endParaRPr>
          </a:p>
        </p:txBody>
      </p:sp>
      <p:sp>
        <p:nvSpPr>
          <p:cNvPr id="6" name="Rectangle 5"/>
          <p:cNvSpPr/>
          <p:nvPr/>
        </p:nvSpPr>
        <p:spPr>
          <a:xfrm>
            <a:off x="2758440" y="5135880"/>
            <a:ext cx="4419600" cy="405047"/>
          </a:xfrm>
          <a:prstGeom prst="rect">
            <a:avLst/>
          </a:prstGeom>
        </p:spPr>
        <p:txBody>
          <a:bodyPr wrap="square">
            <a:spAutoFit/>
          </a:bodyPr>
          <a:lstStyle/>
          <a:p>
            <a:pPr algn="ctr" rtl="1">
              <a:lnSpc>
                <a:spcPct val="107000"/>
              </a:lnSpc>
              <a:spcAft>
                <a:spcPts val="0"/>
              </a:spcAft>
            </a:pPr>
            <a:r>
              <a:rPr lang="ar-MA" b="1" dirty="0" smtClean="0">
                <a:solidFill>
                  <a:schemeClr val="accent1">
                    <a:lumMod val="75000"/>
                  </a:schemeClr>
                </a:solidFill>
                <a:ea typeface="Calibri"/>
              </a:rPr>
              <a:t>مديرية الاستراتيجية والإحصاء والتخطيط</a:t>
            </a:r>
            <a:endParaRPr lang="fr-FR" b="1" dirty="0">
              <a:solidFill>
                <a:schemeClr val="accent1">
                  <a:lumMod val="75000"/>
                </a:schemeClr>
              </a:solidFill>
              <a:ea typeface="Calibri"/>
              <a:cs typeface="Arial"/>
            </a:endParaRPr>
          </a:p>
        </p:txBody>
      </p:sp>
    </p:spTree>
    <p:extLst>
      <p:ext uri="{BB962C8B-B14F-4D97-AF65-F5344CB8AC3E}">
        <p14:creationId xmlns:p14="http://schemas.microsoft.com/office/powerpoint/2010/main" val="776591302"/>
      </p:ext>
    </p:extLst>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D3E04377-CB08-45BC-BBE7-7847619855FB}" type="slidenum">
              <a:rPr lang="fr-FR" sz="2000" smtClean="0"/>
              <a:pPr/>
              <a:t>10</a:t>
            </a:fld>
            <a:endParaRPr lang="fr-FR" sz="2000" dirty="0"/>
          </a:p>
        </p:txBody>
      </p:sp>
      <p:sp>
        <p:nvSpPr>
          <p:cNvPr id="4" name="Espace réservé du texte 3"/>
          <p:cNvSpPr>
            <a:spLocks noGrp="1"/>
          </p:cNvSpPr>
          <p:nvPr>
            <p:ph type="body" sz="quarter" idx="13"/>
          </p:nvPr>
        </p:nvSpPr>
        <p:spPr/>
        <p:txBody>
          <a:bodyPr/>
          <a:lstStyle/>
          <a:p>
            <a:pPr rtl="1"/>
            <a:r>
              <a:rPr lang="ar-SA" dirty="0" smtClean="0"/>
              <a:t>استراتيجية الدعم التربوي</a:t>
            </a:r>
            <a:endParaRPr lang="fr-FR" dirty="0" smtClean="0"/>
          </a:p>
        </p:txBody>
      </p:sp>
      <p:sp>
        <p:nvSpPr>
          <p:cNvPr id="2049" name="Rectangle 1"/>
          <p:cNvSpPr>
            <a:spLocks noChangeArrowheads="1"/>
          </p:cNvSpPr>
          <p:nvPr/>
        </p:nvSpPr>
        <p:spPr bwMode="auto">
          <a:xfrm>
            <a:off x="0" y="0"/>
            <a:ext cx="9906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50" name="Rectangle 2"/>
          <p:cNvSpPr>
            <a:spLocks noChangeArrowheads="1"/>
          </p:cNvSpPr>
          <p:nvPr/>
        </p:nvSpPr>
        <p:spPr bwMode="auto">
          <a:xfrm>
            <a:off x="0" y="0"/>
            <a:ext cx="3268663"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7" name="Rectangle 6"/>
          <p:cNvSpPr/>
          <p:nvPr/>
        </p:nvSpPr>
        <p:spPr>
          <a:xfrm>
            <a:off x="335280" y="914400"/>
            <a:ext cx="9281160" cy="3970318"/>
          </a:xfrm>
          <a:prstGeom prst="rect">
            <a:avLst/>
          </a:prstGeom>
        </p:spPr>
        <p:txBody>
          <a:bodyPr wrap="square">
            <a:spAutoFit/>
          </a:bodyPr>
          <a:lstStyle/>
          <a:p>
            <a:pPr algn="r" rtl="1"/>
            <a:endParaRPr lang="ar-MA" sz="2800" dirty="0" smtClean="0"/>
          </a:p>
          <a:p>
            <a:pPr algn="r" rtl="1"/>
            <a:endParaRPr lang="ar-MA" sz="2800" dirty="0" smtClean="0"/>
          </a:p>
          <a:p>
            <a:pPr algn="r" rtl="1"/>
            <a:endParaRPr lang="ar-MA" sz="2800" dirty="0" smtClean="0"/>
          </a:p>
          <a:p>
            <a:pPr algn="r" rtl="1"/>
            <a:endParaRPr lang="ar-MA" sz="2800" dirty="0" smtClean="0"/>
          </a:p>
          <a:p>
            <a:pPr algn="r" rtl="1"/>
            <a:endParaRPr lang="ar-MA" sz="2800" dirty="0" smtClean="0"/>
          </a:p>
          <a:p>
            <a:pPr algn="r" rtl="1"/>
            <a:endParaRPr lang="fr-FR" sz="2800" dirty="0" smtClean="0"/>
          </a:p>
          <a:p>
            <a:pPr algn="r"/>
            <a:endParaRPr lang="ar-MA" sz="2800" b="1" dirty="0" smtClean="0"/>
          </a:p>
          <a:p>
            <a:pPr algn="r"/>
            <a:endParaRPr lang="ar-MA" sz="2800" b="1" dirty="0" smtClean="0"/>
          </a:p>
          <a:p>
            <a:pPr algn="r"/>
            <a:r>
              <a:rPr lang="ar-MA" sz="2800" b="1" dirty="0" err="1" smtClean="0">
                <a:solidFill>
                  <a:schemeClr val="tx2">
                    <a:lumMod val="75000"/>
                  </a:schemeClr>
                </a:solidFill>
                <a:ea typeface="Calibri"/>
              </a:rPr>
              <a:t>؛</a:t>
            </a:r>
            <a:endParaRPr lang="ar-MA" sz="2800" b="1" dirty="0" smtClean="0">
              <a:solidFill>
                <a:schemeClr val="tx2">
                  <a:lumMod val="75000"/>
                </a:schemeClr>
              </a:solidFill>
              <a:ea typeface="Calibri"/>
            </a:endParaRPr>
          </a:p>
        </p:txBody>
      </p:sp>
      <p:sp>
        <p:nvSpPr>
          <p:cNvPr id="9" name="Rectangle à coins arrondis 8"/>
          <p:cNvSpPr/>
          <p:nvPr/>
        </p:nvSpPr>
        <p:spPr>
          <a:xfrm>
            <a:off x="563880" y="1386840"/>
            <a:ext cx="9052560" cy="291084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ar-MA" sz="2600" b="1" dirty="0" smtClean="0">
              <a:solidFill>
                <a:schemeClr val="tx2">
                  <a:lumMod val="60000"/>
                  <a:lumOff val="40000"/>
                </a:schemeClr>
              </a:solidFill>
            </a:endParaRPr>
          </a:p>
          <a:p>
            <a:pPr algn="just" rtl="1"/>
            <a:r>
              <a:rPr lang="ar-SA" sz="2600" b="1" dirty="0" smtClean="0">
                <a:solidFill>
                  <a:schemeClr val="tx2"/>
                </a:solidFill>
              </a:rPr>
              <a:t>يعتبر الدعم التربوي مكونا مندمجاً وأساسياً في إصلاح المنظومة التربوية واضح المقاصد ومضبوط التصورات، حيث يشغل مساحة مهمة في المناهج الدراسية، وهو إجراء تربوي عملي وضعياتي يلي عملية التقويم التي تعمل على تشخيص التعثرات وتكشف جوانب النقص والقصور في مكتسبات المتعلمين </a:t>
            </a:r>
            <a:r>
              <a:rPr lang="ar-SA" sz="2600" b="1" dirty="0" err="1" smtClean="0">
                <a:solidFill>
                  <a:schemeClr val="tx2"/>
                </a:solidFill>
              </a:rPr>
              <a:t>وتعلماتهم</a:t>
            </a:r>
            <a:r>
              <a:rPr lang="ar-SA" sz="2600" b="1" dirty="0" smtClean="0">
                <a:solidFill>
                  <a:schemeClr val="tx2"/>
                </a:solidFill>
              </a:rPr>
              <a:t> الأساسية المعرفية </a:t>
            </a:r>
            <a:r>
              <a:rPr lang="ar-SA" sz="2600" b="1" dirty="0" err="1" smtClean="0">
                <a:solidFill>
                  <a:schemeClr val="tx2"/>
                </a:solidFill>
              </a:rPr>
              <a:t>والمهارية</a:t>
            </a:r>
            <a:r>
              <a:rPr lang="ar-SA" sz="2600" b="1" dirty="0" smtClean="0">
                <a:solidFill>
                  <a:schemeClr val="tx2"/>
                </a:solidFill>
              </a:rPr>
              <a:t> والوجدانية، ومن ثمة العمل على تجاوزها وتخطيها للوصول بالمتعثرين إلى المتوسط على الأقل وتقليص الفارق بين التعلم الفعلي </a:t>
            </a:r>
            <a:r>
              <a:rPr lang="ar-SA" sz="2600" b="1" dirty="0" err="1" smtClean="0">
                <a:solidFill>
                  <a:schemeClr val="tx2"/>
                </a:solidFill>
              </a:rPr>
              <a:t>الحقيقي</a:t>
            </a:r>
            <a:r>
              <a:rPr lang="ar-SA" sz="2600" b="1" dirty="0" smtClean="0">
                <a:solidFill>
                  <a:schemeClr val="tx2"/>
                </a:solidFill>
              </a:rPr>
              <a:t> والأهداف المرجوة.</a:t>
            </a:r>
            <a:endParaRPr lang="ar-MA" sz="2600" b="1" dirty="0" smtClean="0">
              <a:solidFill>
                <a:schemeClr val="tx2"/>
              </a:solidFill>
            </a:endParaRPr>
          </a:p>
          <a:p>
            <a:pPr algn="r" rtl="1"/>
            <a:endParaRPr lang="fr-FR" sz="2600" dirty="0">
              <a:solidFill>
                <a:schemeClr val="tx2">
                  <a:lumMod val="60000"/>
                  <a:lumOff val="40000"/>
                </a:schemeClr>
              </a:solidFill>
            </a:endParaRPr>
          </a:p>
        </p:txBody>
      </p:sp>
      <p:sp>
        <p:nvSpPr>
          <p:cNvPr id="11" name="Rectangle à coins arrondis 10"/>
          <p:cNvSpPr/>
          <p:nvPr/>
        </p:nvSpPr>
        <p:spPr>
          <a:xfrm>
            <a:off x="624840" y="4541520"/>
            <a:ext cx="9052560" cy="166116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ar-MA" sz="2600" b="1" dirty="0" smtClean="0">
              <a:solidFill>
                <a:schemeClr val="tx2">
                  <a:lumMod val="60000"/>
                  <a:lumOff val="40000"/>
                </a:schemeClr>
              </a:solidFill>
            </a:endParaRPr>
          </a:p>
          <a:p>
            <a:pPr algn="just" rtl="1"/>
            <a:r>
              <a:rPr lang="ar-SA" sz="2600" b="1" dirty="0" smtClean="0">
                <a:solidFill>
                  <a:schemeClr val="tx2"/>
                </a:solidFill>
              </a:rPr>
              <a:t>الدعم في الاصطلاح التربوي </a:t>
            </a:r>
            <a:r>
              <a:rPr lang="ar-SA" sz="2600" b="1" dirty="0" err="1" smtClean="0">
                <a:solidFill>
                  <a:schemeClr val="tx2"/>
                </a:solidFill>
              </a:rPr>
              <a:t>يعني </a:t>
            </a:r>
            <a:r>
              <a:rPr lang="ar-SA" sz="2600" b="1" dirty="0" smtClean="0">
                <a:solidFill>
                  <a:schemeClr val="tx2"/>
                </a:solidFill>
              </a:rPr>
              <a:t>«استراتيجية من العمليات والإجراءات التي تتم في حقول ووضعيات محددة وتستهدف الكشف عن التعثر الدراسي وتشخيص أسبابه وتصحيحه من أجل تقليص الفارق بين الهدف المنشود والنتيجة </a:t>
            </a:r>
            <a:r>
              <a:rPr lang="ar-SA" sz="2600" b="1" dirty="0" err="1" smtClean="0">
                <a:solidFill>
                  <a:schemeClr val="tx2"/>
                </a:solidFill>
              </a:rPr>
              <a:t>المحققة».</a:t>
            </a:r>
            <a:endParaRPr lang="ar-MA" sz="2600" b="1" dirty="0" smtClean="0">
              <a:solidFill>
                <a:schemeClr val="tx2"/>
              </a:solidFill>
            </a:endParaRPr>
          </a:p>
          <a:p>
            <a:pPr algn="r" rtl="1"/>
            <a:endParaRPr lang="fr-FR" sz="2600" dirty="0">
              <a:solidFill>
                <a:schemeClr val="tx2">
                  <a:lumMod val="60000"/>
                  <a:lumOff val="40000"/>
                </a:schemeClr>
              </a:solidFill>
            </a:endParaRPr>
          </a:p>
        </p:txBody>
      </p:sp>
      <p:sp>
        <p:nvSpPr>
          <p:cNvPr id="12" name="Rectangle à coins arrondis 11"/>
          <p:cNvSpPr/>
          <p:nvPr/>
        </p:nvSpPr>
        <p:spPr>
          <a:xfrm>
            <a:off x="6080760" y="703744"/>
            <a:ext cx="3749040" cy="554766"/>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ar-SA" sz="2800" b="1" dirty="0" smtClean="0">
                <a:solidFill>
                  <a:schemeClr val="bg1"/>
                </a:solidFill>
              </a:rPr>
              <a:t>تعريف الدعم التربوي</a:t>
            </a:r>
            <a:endParaRPr lang="fr-FR" sz="2800" b="1" dirty="0" smtClean="0">
              <a:solidFill>
                <a:schemeClr val="bg1"/>
              </a:solidFill>
            </a:endParaRPr>
          </a:p>
        </p:txBody>
      </p:sp>
    </p:spTree>
    <p:extLst>
      <p:ext uri="{BB962C8B-B14F-4D97-AF65-F5344CB8AC3E}">
        <p14:creationId xmlns:p14="http://schemas.microsoft.com/office/powerpoint/2010/main" val="1449949743"/>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D3E04377-CB08-45BC-BBE7-7847619855FB}" type="slidenum">
              <a:rPr lang="fr-FR" sz="2000" smtClean="0"/>
              <a:pPr/>
              <a:t>11</a:t>
            </a:fld>
            <a:endParaRPr lang="fr-FR" sz="2000" dirty="0"/>
          </a:p>
        </p:txBody>
      </p:sp>
      <p:sp>
        <p:nvSpPr>
          <p:cNvPr id="2049" name="Rectangle 1"/>
          <p:cNvSpPr>
            <a:spLocks noChangeArrowheads="1"/>
          </p:cNvSpPr>
          <p:nvPr/>
        </p:nvSpPr>
        <p:spPr bwMode="auto">
          <a:xfrm>
            <a:off x="1" y="-323165"/>
            <a:ext cx="18473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à coins arrondis 11"/>
          <p:cNvSpPr/>
          <p:nvPr/>
        </p:nvSpPr>
        <p:spPr>
          <a:xfrm>
            <a:off x="6172200" y="688504"/>
            <a:ext cx="3703320" cy="554766"/>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ar-MA" sz="2800" b="1" dirty="0" smtClean="0">
                <a:solidFill>
                  <a:schemeClr val="bg1"/>
                </a:solidFill>
              </a:rPr>
              <a:t>المفاهيم المرتبطة بالدعم</a:t>
            </a:r>
            <a:endParaRPr lang="fr-FR" sz="2800" b="1" dirty="0" smtClean="0">
              <a:solidFill>
                <a:schemeClr val="bg1"/>
              </a:solidFill>
            </a:endParaRPr>
          </a:p>
        </p:txBody>
      </p:sp>
      <p:sp>
        <p:nvSpPr>
          <p:cNvPr id="11" name="Espace réservé du texte 3"/>
          <p:cNvSpPr txBox="1">
            <a:spLocks/>
          </p:cNvSpPr>
          <p:nvPr/>
        </p:nvSpPr>
        <p:spPr>
          <a:xfrm>
            <a:off x="0" y="546"/>
            <a:ext cx="9906000" cy="692150"/>
          </a:xfrm>
          <a:prstGeom prst="rect">
            <a:avLst/>
          </a:prstGeom>
        </p:spPr>
        <p:txBody>
          <a:bodyPr vert="horz" lIns="91440" tIns="45720" rIns="91440" bIns="45720" rtlCol="0" anchor="ctr">
            <a:noAutofit/>
          </a:bodyPr>
          <a:lstStyle/>
          <a:p>
            <a:pPr marL="342900" indent="-342900" algn="ctr">
              <a:spcBef>
                <a:spcPct val="20000"/>
              </a:spcBef>
              <a:defRPr/>
            </a:pPr>
            <a:r>
              <a:rPr lang="ar-MA" sz="3200" b="1" dirty="0" smtClean="0">
                <a:solidFill>
                  <a:schemeClr val="bg1"/>
                </a:solidFill>
                <a:ea typeface="Calibri"/>
                <a:cs typeface="Arial"/>
              </a:rPr>
              <a:t>الدعم  التربوي</a:t>
            </a:r>
            <a:endParaRPr lang="fr-FR" sz="3200" b="1" dirty="0" smtClean="0">
              <a:solidFill>
                <a:schemeClr val="bg1"/>
              </a:solidFill>
              <a:ea typeface="Calibri"/>
              <a:cs typeface="Arial"/>
            </a:endParaRPr>
          </a:p>
        </p:txBody>
      </p:sp>
      <p:sp>
        <p:nvSpPr>
          <p:cNvPr id="8" name="Rectangle 7"/>
          <p:cNvSpPr/>
          <p:nvPr/>
        </p:nvSpPr>
        <p:spPr>
          <a:xfrm>
            <a:off x="184732" y="1444734"/>
            <a:ext cx="9225968" cy="4298613"/>
          </a:xfrm>
          <a:prstGeom prst="rect">
            <a:avLst/>
          </a:prstGeom>
        </p:spPr>
        <p:txBody>
          <a:bodyPr wrap="square">
            <a:spAutoFit/>
          </a:bodyPr>
          <a:lstStyle/>
          <a:p>
            <a:pPr algn="r" rtl="1"/>
            <a:endParaRPr lang="ar-MA" sz="2400" b="1" dirty="0" smtClean="0"/>
          </a:p>
          <a:p>
            <a:pPr algn="r" rtl="1">
              <a:lnSpc>
                <a:spcPct val="150000"/>
              </a:lnSpc>
            </a:pPr>
            <a:r>
              <a:rPr lang="ar-MA" sz="2400" b="1" dirty="0" smtClean="0"/>
              <a:t>التثبيت           ترسيخ التعلم لدى المتعلمين والمتعلمات بواسطة إجراءات تمكن من ذلك</a:t>
            </a:r>
          </a:p>
          <a:p>
            <a:pPr algn="r" rtl="1">
              <a:lnSpc>
                <a:spcPct val="150000"/>
              </a:lnSpc>
            </a:pPr>
            <a:r>
              <a:rPr lang="ar-MA" sz="2400" b="1" dirty="0" smtClean="0"/>
              <a:t>التعويض        تعويض النقص الحاصل في التعلم أو في تحصيل مواد البرامج</a:t>
            </a:r>
          </a:p>
          <a:p>
            <a:pPr algn="r" rtl="1">
              <a:lnSpc>
                <a:spcPct val="150000"/>
              </a:lnSpc>
            </a:pPr>
            <a:r>
              <a:rPr lang="ar-MA" sz="2400" b="1" dirty="0" smtClean="0"/>
              <a:t>الضبط           ضبط مسار التعليم والتعلم بواسطة تدخلات وإجراءات داعمة</a:t>
            </a:r>
          </a:p>
          <a:p>
            <a:pPr algn="r" rtl="1">
              <a:lnSpc>
                <a:spcPct val="150000"/>
              </a:lnSpc>
            </a:pPr>
            <a:r>
              <a:rPr lang="ar-MA" sz="2400" b="1" dirty="0" smtClean="0"/>
              <a:t>الحصيلة        وقفة يتم من خلالها فحص حصيلة التعلم وتعزيزه وتصحيحه</a:t>
            </a:r>
          </a:p>
          <a:p>
            <a:pPr algn="r" rtl="1">
              <a:lnSpc>
                <a:spcPct val="150000"/>
              </a:lnSpc>
            </a:pPr>
            <a:r>
              <a:rPr lang="ar-MA" sz="2400" b="1" dirty="0" smtClean="0"/>
              <a:t>العلاج           تدخلات لسد مواطن النقص في التعلم وإيجاد حلول علاجية لها</a:t>
            </a:r>
          </a:p>
          <a:p>
            <a:pPr algn="r" rtl="1">
              <a:lnSpc>
                <a:spcPct val="150000"/>
              </a:lnSpc>
            </a:pPr>
            <a:r>
              <a:rPr lang="ar-MA" sz="2400" b="1" dirty="0" smtClean="0"/>
              <a:t>المراجعة       إعادة دروس أو محاور بغرض تثبيتها وترسيخها لدى المتعلمين</a:t>
            </a:r>
            <a:endParaRPr lang="ar-MA" sz="2400" b="1" dirty="0" smtClean="0">
              <a:solidFill>
                <a:schemeClr val="accent1">
                  <a:lumMod val="50000"/>
                </a:schemeClr>
              </a:solidFill>
            </a:endParaRPr>
          </a:p>
          <a:p>
            <a:pPr algn="r" rtl="1">
              <a:lnSpc>
                <a:spcPts val="4000"/>
              </a:lnSpc>
            </a:pPr>
            <a:endParaRPr lang="fr-FR" sz="2400" b="1" dirty="0" smtClean="0">
              <a:solidFill>
                <a:schemeClr val="accent1">
                  <a:lumMod val="50000"/>
                </a:schemeClr>
              </a:solidFill>
            </a:endParaRPr>
          </a:p>
        </p:txBody>
      </p:sp>
      <p:sp>
        <p:nvSpPr>
          <p:cNvPr id="7" name="Flèche gauche 6"/>
          <p:cNvSpPr/>
          <p:nvPr/>
        </p:nvSpPr>
        <p:spPr>
          <a:xfrm>
            <a:off x="7970520" y="2072640"/>
            <a:ext cx="457200" cy="2133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dirty="0" smtClean="0"/>
              <a:t>   </a:t>
            </a:r>
            <a:endParaRPr lang="fr-FR" dirty="0"/>
          </a:p>
        </p:txBody>
      </p:sp>
      <p:sp>
        <p:nvSpPr>
          <p:cNvPr id="9" name="Flèche gauche 8"/>
          <p:cNvSpPr/>
          <p:nvPr/>
        </p:nvSpPr>
        <p:spPr>
          <a:xfrm>
            <a:off x="7970520" y="2636520"/>
            <a:ext cx="457200" cy="2133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gauche 9"/>
          <p:cNvSpPr/>
          <p:nvPr/>
        </p:nvSpPr>
        <p:spPr>
          <a:xfrm>
            <a:off x="7924800" y="3200400"/>
            <a:ext cx="457200" cy="2133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gauche 12"/>
          <p:cNvSpPr/>
          <p:nvPr/>
        </p:nvSpPr>
        <p:spPr>
          <a:xfrm>
            <a:off x="7940040" y="3733800"/>
            <a:ext cx="457200" cy="2133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gauche 13"/>
          <p:cNvSpPr/>
          <p:nvPr/>
        </p:nvSpPr>
        <p:spPr>
          <a:xfrm>
            <a:off x="7955280" y="4251960"/>
            <a:ext cx="457200" cy="2133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gauche 14"/>
          <p:cNvSpPr/>
          <p:nvPr/>
        </p:nvSpPr>
        <p:spPr>
          <a:xfrm>
            <a:off x="7955280" y="4800600"/>
            <a:ext cx="457200" cy="2133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449949743"/>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D3E04377-CB08-45BC-BBE7-7847619855FB}" type="slidenum">
              <a:rPr lang="fr-FR" sz="2000" smtClean="0"/>
              <a:pPr/>
              <a:t>12</a:t>
            </a:fld>
            <a:endParaRPr lang="fr-FR" sz="2000" dirty="0"/>
          </a:p>
        </p:txBody>
      </p:sp>
      <p:sp>
        <p:nvSpPr>
          <p:cNvPr id="2049" name="Rectangle 1"/>
          <p:cNvSpPr>
            <a:spLocks noChangeArrowheads="1"/>
          </p:cNvSpPr>
          <p:nvPr/>
        </p:nvSpPr>
        <p:spPr bwMode="auto">
          <a:xfrm>
            <a:off x="1" y="-323165"/>
            <a:ext cx="18473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à coins arrondis 11"/>
          <p:cNvSpPr/>
          <p:nvPr/>
        </p:nvSpPr>
        <p:spPr>
          <a:xfrm>
            <a:off x="6172200" y="688504"/>
            <a:ext cx="3703320" cy="554766"/>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ar-MA" sz="2800" b="1" dirty="0" smtClean="0">
                <a:solidFill>
                  <a:schemeClr val="bg1"/>
                </a:solidFill>
              </a:rPr>
              <a:t>إطار الدعم</a:t>
            </a:r>
            <a:endParaRPr lang="fr-FR" sz="2800" b="1" dirty="0" smtClean="0">
              <a:solidFill>
                <a:schemeClr val="bg1"/>
              </a:solidFill>
            </a:endParaRPr>
          </a:p>
        </p:txBody>
      </p:sp>
      <p:sp>
        <p:nvSpPr>
          <p:cNvPr id="11" name="Espace réservé du texte 3"/>
          <p:cNvSpPr txBox="1">
            <a:spLocks/>
          </p:cNvSpPr>
          <p:nvPr/>
        </p:nvSpPr>
        <p:spPr>
          <a:xfrm>
            <a:off x="0" y="546"/>
            <a:ext cx="9906000" cy="692150"/>
          </a:xfrm>
          <a:prstGeom prst="rect">
            <a:avLst/>
          </a:prstGeom>
        </p:spPr>
        <p:txBody>
          <a:bodyPr vert="horz" lIns="91440" tIns="45720" rIns="91440" bIns="45720" rtlCol="0" anchor="ctr">
            <a:noAutofit/>
          </a:bodyPr>
          <a:lstStyle/>
          <a:p>
            <a:pPr marL="342900" indent="-342900" algn="ctr">
              <a:spcBef>
                <a:spcPct val="20000"/>
              </a:spcBef>
              <a:defRPr/>
            </a:pPr>
            <a:r>
              <a:rPr lang="ar-MA" sz="3200" b="1" dirty="0" smtClean="0">
                <a:solidFill>
                  <a:schemeClr val="bg1"/>
                </a:solidFill>
                <a:ea typeface="Calibri"/>
                <a:cs typeface="Arial"/>
              </a:rPr>
              <a:t>الدعم  التربوي</a:t>
            </a:r>
            <a:endParaRPr lang="fr-FR" sz="3200" b="1" dirty="0" smtClean="0">
              <a:solidFill>
                <a:schemeClr val="bg1"/>
              </a:solidFill>
              <a:ea typeface="Calibri"/>
              <a:cs typeface="Arial"/>
            </a:endParaRPr>
          </a:p>
        </p:txBody>
      </p:sp>
      <p:graphicFrame>
        <p:nvGraphicFramePr>
          <p:cNvPr id="17" name="Tableau 16"/>
          <p:cNvGraphicFramePr>
            <a:graphicFrameLocks noGrp="1"/>
          </p:cNvGraphicFramePr>
          <p:nvPr/>
        </p:nvGraphicFramePr>
        <p:xfrm>
          <a:off x="184732" y="1463040"/>
          <a:ext cx="9225968" cy="4893312"/>
        </p:xfrm>
        <a:graphic>
          <a:graphicData uri="http://schemas.openxmlformats.org/drawingml/2006/table">
            <a:tbl>
              <a:tblPr firstRow="1" bandRow="1">
                <a:tableStyleId>{5940675A-B579-460E-94D1-54222C63F5DA}</a:tableStyleId>
              </a:tblPr>
              <a:tblGrid>
                <a:gridCol w="7435268"/>
                <a:gridCol w="1790700"/>
              </a:tblGrid>
              <a:tr h="1740574">
                <a:tc>
                  <a:txBody>
                    <a:bodyPr/>
                    <a:lstStyle/>
                    <a:p>
                      <a:pPr algn="r" rtl="1">
                        <a:buFont typeface="Wingdings" pitchFamily="2" charset="2"/>
                        <a:buNone/>
                      </a:pPr>
                      <a:r>
                        <a:rPr lang="ar-MA" sz="2000" b="1" kern="1200" baseline="0" dirty="0" smtClean="0">
                          <a:solidFill>
                            <a:srgbClr val="C00000"/>
                          </a:solidFill>
                        </a:rPr>
                        <a:t>دعم يتم في نطاق نشاط يمارسه المدرس(ة) في القسم، ويتميز بما </a:t>
                      </a:r>
                      <a:r>
                        <a:rPr lang="ar-MA" sz="2000" b="1" kern="1200" baseline="0" dirty="0" err="1" smtClean="0">
                          <a:solidFill>
                            <a:srgbClr val="C00000"/>
                          </a:solidFill>
                        </a:rPr>
                        <a:t>يأتي:</a:t>
                      </a:r>
                      <a:endParaRPr lang="ar-MA" sz="2000" b="1" kern="1200" baseline="0" dirty="0" smtClean="0">
                        <a:solidFill>
                          <a:srgbClr val="C00000"/>
                        </a:solidFill>
                      </a:endParaRPr>
                    </a:p>
                    <a:p>
                      <a:pPr marL="182563" indent="-182563" algn="r" rtl="1">
                        <a:buFont typeface="Wingdings" pitchFamily="2" charset="2"/>
                        <a:buChar char="§"/>
                      </a:pPr>
                      <a:r>
                        <a:rPr lang="ar-MA" sz="2000" b="1" kern="1200" baseline="0" dirty="0" smtClean="0"/>
                        <a:t> دعم دائم ومستمر يتم بموازاة مع أنشطة التعليم والتعلم في شكل تدخلات آنية للمراجعة والتثبيت والتعويض وسد الثغرات وغيرها.</a:t>
                      </a:r>
                    </a:p>
                    <a:p>
                      <a:pPr marL="182563" indent="-182563" algn="r" rtl="1">
                        <a:buFont typeface="Wingdings" pitchFamily="2" charset="2"/>
                        <a:buChar char="§"/>
                      </a:pPr>
                      <a:r>
                        <a:rPr lang="ar-MA" sz="2000" b="1" kern="1200" baseline="0" dirty="0" smtClean="0"/>
                        <a:t> دعم تابع للتقويم التكويني أو للتقويم الإجمالي يتم خلال الأسابيع المخصصة للدعم.</a:t>
                      </a:r>
                    </a:p>
                    <a:p>
                      <a:pPr marL="182563" indent="-182563" algn="r" rtl="1">
                        <a:buFont typeface="Wingdings" pitchFamily="2" charset="2"/>
                        <a:buChar char="§"/>
                      </a:pPr>
                      <a:r>
                        <a:rPr lang="ar-MA" sz="2000" b="1" kern="1200" baseline="0" dirty="0" smtClean="0"/>
                        <a:t>دعم فردي: تكليف عينة من المتعلمين بأداء بعض الواجبات لسد ثغرات تعلمهم.</a:t>
                      </a:r>
                      <a:endParaRPr lang="fr-FR" b="1" dirty="0"/>
                    </a:p>
                  </a:txBody>
                  <a:tcPr/>
                </a:tc>
                <a:tc>
                  <a:txBody>
                    <a:bodyPr/>
                    <a:lstStyle/>
                    <a:p>
                      <a:pPr algn="r" rtl="1"/>
                      <a:r>
                        <a:rPr lang="ar-MA" sz="2400" b="1" kern="1200" dirty="0" smtClean="0">
                          <a:solidFill>
                            <a:schemeClr val="accent1">
                              <a:lumMod val="50000"/>
                            </a:schemeClr>
                          </a:solidFill>
                          <a:latin typeface="+mn-lt"/>
                          <a:ea typeface="+mn-ea"/>
                          <a:cs typeface="+mn-cs"/>
                        </a:rPr>
                        <a:t>الدعم المندمج</a:t>
                      </a:r>
                      <a:endParaRPr lang="fr-FR" sz="2400" b="1" kern="1200" dirty="0" smtClean="0">
                        <a:solidFill>
                          <a:schemeClr val="accent1">
                            <a:lumMod val="50000"/>
                          </a:schemeClr>
                        </a:solidFill>
                        <a:latin typeface="+mn-lt"/>
                        <a:ea typeface="+mn-ea"/>
                        <a:cs typeface="+mn-cs"/>
                      </a:endParaRPr>
                    </a:p>
                  </a:txBody>
                  <a:tcPr>
                    <a:solidFill>
                      <a:schemeClr val="accent1">
                        <a:lumMod val="20000"/>
                        <a:lumOff val="80000"/>
                      </a:schemeClr>
                    </a:solidFill>
                  </a:tcPr>
                </a:tc>
              </a:tr>
              <a:tr h="2068984">
                <a:tc>
                  <a:txBody>
                    <a:bodyPr/>
                    <a:lstStyle/>
                    <a:p>
                      <a:pPr algn="r" rtl="1"/>
                      <a:r>
                        <a:rPr lang="ar-MA" sz="2000" b="1" kern="1200" baseline="0" dirty="0" smtClean="0">
                          <a:solidFill>
                            <a:schemeClr val="tx1"/>
                          </a:solidFill>
                          <a:latin typeface="+mn-lt"/>
                          <a:ea typeface="+mn-ea"/>
                          <a:cs typeface="+mn-cs"/>
                        </a:rPr>
                        <a:t>د</a:t>
                      </a:r>
                      <a:r>
                        <a:rPr lang="ar-MA" sz="2000" b="1" kern="1200" baseline="0" dirty="0" smtClean="0">
                          <a:solidFill>
                            <a:srgbClr val="C00000"/>
                          </a:solidFill>
                          <a:latin typeface="+mn-lt"/>
                          <a:ea typeface="+mn-ea"/>
                          <a:cs typeface="+mn-cs"/>
                        </a:rPr>
                        <a:t>عم يتم داخل المؤسسة في أقسام خاصة، أو أوقات خارجة عن حصص البرنامج الدراسي، ومن </a:t>
                      </a:r>
                      <a:r>
                        <a:rPr lang="ar-MA" sz="2000" b="1" kern="1200" baseline="0" dirty="0" err="1" smtClean="0">
                          <a:solidFill>
                            <a:srgbClr val="C00000"/>
                          </a:solidFill>
                          <a:latin typeface="+mn-lt"/>
                          <a:ea typeface="+mn-ea"/>
                          <a:cs typeface="+mn-cs"/>
                        </a:rPr>
                        <a:t>إجراءاته :</a:t>
                      </a:r>
                      <a:endParaRPr lang="ar-MA" sz="2000" b="1" kern="1200" baseline="0" dirty="0" smtClean="0">
                        <a:solidFill>
                          <a:srgbClr val="C00000"/>
                        </a:solidFill>
                        <a:latin typeface="+mn-lt"/>
                        <a:ea typeface="+mn-ea"/>
                        <a:cs typeface="+mn-cs"/>
                      </a:endParaRPr>
                    </a:p>
                    <a:p>
                      <a:pPr marL="182563" indent="-182563" algn="r" defTabSz="1031626" rtl="1" eaLnBrk="1" latinLnBrk="0" hangingPunct="1">
                        <a:buFont typeface="Wingdings" pitchFamily="2" charset="2"/>
                        <a:buChar char="§"/>
                      </a:pPr>
                      <a:r>
                        <a:rPr lang="ar-MA" sz="2000" b="1" kern="1200" baseline="0" dirty="0" smtClean="0">
                          <a:solidFill>
                            <a:schemeClr val="tx1"/>
                          </a:solidFill>
                          <a:latin typeface="+mn-lt"/>
                          <a:ea typeface="+mn-ea"/>
                          <a:cs typeface="+mn-cs"/>
                        </a:rPr>
                        <a:t>إدراج الدعم ضمن مجالات مشروع المؤسسة لدعم التلاميذ المحتاجين للدعم.</a:t>
                      </a:r>
                    </a:p>
                    <a:p>
                      <a:pPr marL="182563" indent="-182563" algn="r" defTabSz="1031626" rtl="1" eaLnBrk="1" latinLnBrk="0" hangingPunct="1">
                        <a:buFont typeface="Wingdings" pitchFamily="2" charset="2"/>
                        <a:buChar char="§"/>
                      </a:pPr>
                      <a:r>
                        <a:rPr lang="ar-MA" sz="2000" b="1" kern="1200" baseline="0" dirty="0" smtClean="0">
                          <a:solidFill>
                            <a:schemeClr val="tx1"/>
                          </a:solidFill>
                          <a:latin typeface="+mn-lt"/>
                          <a:ea typeface="+mn-ea"/>
                          <a:cs typeface="+mn-cs"/>
                        </a:rPr>
                        <a:t>إحداث أقسام خاصة بالدعم في بعض المواد يتكلف </a:t>
                      </a:r>
                      <a:r>
                        <a:rPr lang="ar-MA" sz="2000" b="1" kern="1200" baseline="0" dirty="0" err="1" smtClean="0">
                          <a:solidFill>
                            <a:schemeClr val="tx1"/>
                          </a:solidFill>
                          <a:latin typeface="+mn-lt"/>
                          <a:ea typeface="+mn-ea"/>
                          <a:cs typeface="+mn-cs"/>
                        </a:rPr>
                        <a:t>بها</a:t>
                      </a:r>
                      <a:r>
                        <a:rPr lang="ar-MA" sz="2000" b="1" kern="1200" baseline="0" dirty="0" smtClean="0">
                          <a:solidFill>
                            <a:schemeClr val="tx1"/>
                          </a:solidFill>
                          <a:latin typeface="+mn-lt"/>
                          <a:ea typeface="+mn-ea"/>
                          <a:cs typeface="+mn-cs"/>
                        </a:rPr>
                        <a:t> أساتذة معنيون.</a:t>
                      </a:r>
                    </a:p>
                    <a:p>
                      <a:pPr marL="182563" indent="-182563" algn="r" defTabSz="1031626" rtl="1" eaLnBrk="1" latinLnBrk="0" hangingPunct="1">
                        <a:buFont typeface="Wingdings" pitchFamily="2" charset="2"/>
                        <a:buChar char="§"/>
                      </a:pPr>
                      <a:r>
                        <a:rPr lang="ar-MA" sz="2000" b="1" kern="1200" baseline="0" dirty="0" smtClean="0">
                          <a:solidFill>
                            <a:schemeClr val="tx1"/>
                          </a:solidFill>
                          <a:latin typeface="+mn-lt"/>
                          <a:ea typeface="+mn-ea"/>
                          <a:cs typeface="+mn-cs"/>
                        </a:rPr>
                        <a:t>تخصيص أسبوع للدعم التأهيلي قبيل امتحانات الدورة الأولى والدورة الثانية وكذا قبيل</a:t>
                      </a:r>
                    </a:p>
                    <a:p>
                      <a:pPr marL="182563" indent="-182563" algn="r" defTabSz="1031626" rtl="1" eaLnBrk="1" latinLnBrk="0" hangingPunct="1">
                        <a:buFont typeface="Wingdings" pitchFamily="2" charset="2"/>
                        <a:buChar char="§"/>
                      </a:pPr>
                      <a:r>
                        <a:rPr lang="ar-MA" sz="2000" b="1" kern="1200" baseline="0" dirty="0" smtClean="0">
                          <a:solidFill>
                            <a:schemeClr val="tx1"/>
                          </a:solidFill>
                          <a:latin typeface="+mn-lt"/>
                          <a:ea typeface="+mn-ea"/>
                          <a:cs typeface="+mn-cs"/>
                        </a:rPr>
                        <a:t>الامتحانات </a:t>
                      </a:r>
                      <a:r>
                        <a:rPr lang="ar-MA" sz="2000" b="1" kern="1200" baseline="0" dirty="0" err="1" smtClean="0">
                          <a:solidFill>
                            <a:schemeClr val="tx1"/>
                          </a:solidFill>
                          <a:latin typeface="+mn-lt"/>
                          <a:ea typeface="+mn-ea"/>
                          <a:cs typeface="+mn-cs"/>
                        </a:rPr>
                        <a:t>الإشهادية</a:t>
                      </a:r>
                      <a:r>
                        <a:rPr lang="ar-MA" sz="2000" b="1" kern="1200" baseline="0" dirty="0" smtClean="0">
                          <a:solidFill>
                            <a:schemeClr val="tx1"/>
                          </a:solidFill>
                          <a:latin typeface="+mn-lt"/>
                          <a:ea typeface="+mn-ea"/>
                          <a:cs typeface="+mn-cs"/>
                        </a:rPr>
                        <a:t> خلال الأسابيع المخصصة للدعم في أسابيع السنة الدراسية.</a:t>
                      </a:r>
                      <a:endParaRPr lang="fr-FR" sz="2000" b="1" kern="1200" baseline="0" dirty="0" smtClean="0">
                        <a:solidFill>
                          <a:schemeClr val="tx1"/>
                        </a:solidFill>
                        <a:latin typeface="+mn-lt"/>
                        <a:ea typeface="+mn-ea"/>
                        <a:cs typeface="+mn-cs"/>
                      </a:endParaRPr>
                    </a:p>
                  </a:txBody>
                  <a:tcPr/>
                </a:tc>
                <a:tc>
                  <a:txBody>
                    <a:bodyPr/>
                    <a:lstStyle/>
                    <a:p>
                      <a:pPr algn="r" rtl="1"/>
                      <a:r>
                        <a:rPr lang="ar-MA" sz="2400" b="1" kern="1200" dirty="0" smtClean="0">
                          <a:solidFill>
                            <a:schemeClr val="accent1">
                              <a:lumMod val="50000"/>
                            </a:schemeClr>
                          </a:solidFill>
                          <a:latin typeface="+mn-lt"/>
                          <a:ea typeface="+mn-ea"/>
                          <a:cs typeface="+mn-cs"/>
                        </a:rPr>
                        <a:t>الدعم المؤسسي</a:t>
                      </a:r>
                      <a:endParaRPr lang="fr-FR" sz="2400" b="1" kern="1200" dirty="0" smtClean="0">
                        <a:solidFill>
                          <a:schemeClr val="accent1">
                            <a:lumMod val="50000"/>
                          </a:schemeClr>
                        </a:solidFill>
                        <a:latin typeface="+mn-lt"/>
                        <a:ea typeface="+mn-ea"/>
                        <a:cs typeface="+mn-cs"/>
                      </a:endParaRPr>
                    </a:p>
                  </a:txBody>
                  <a:tcPr>
                    <a:solidFill>
                      <a:schemeClr val="accent1">
                        <a:lumMod val="20000"/>
                        <a:lumOff val="80000"/>
                      </a:schemeClr>
                    </a:solidFill>
                  </a:tcPr>
                </a:tc>
              </a:tr>
              <a:tr h="1083754">
                <a:tc>
                  <a:txBody>
                    <a:bodyPr/>
                    <a:lstStyle/>
                    <a:p>
                      <a:pPr algn="r" rtl="1"/>
                      <a:r>
                        <a:rPr lang="ar-MA" sz="2000" b="1" kern="1200" baseline="0" dirty="0" smtClean="0">
                          <a:solidFill>
                            <a:schemeClr val="tx1"/>
                          </a:solidFill>
                          <a:latin typeface="+mn-lt"/>
                          <a:ea typeface="+mn-ea"/>
                          <a:cs typeface="+mn-cs"/>
                        </a:rPr>
                        <a:t>ي</a:t>
                      </a:r>
                      <a:r>
                        <a:rPr lang="ar-MA" sz="2000" b="1" kern="1200" baseline="0" dirty="0" smtClean="0">
                          <a:solidFill>
                            <a:srgbClr val="C00000"/>
                          </a:solidFill>
                          <a:latin typeface="+mn-lt"/>
                          <a:ea typeface="+mn-ea"/>
                          <a:cs typeface="+mn-cs"/>
                        </a:rPr>
                        <a:t>تم هذا الدعم داخل المؤسسة أو خارجها بصيغ عديدة، </a:t>
                      </a:r>
                      <a:r>
                        <a:rPr lang="ar-MA" sz="2000" b="1" kern="1200" baseline="0" dirty="0" err="1" smtClean="0">
                          <a:solidFill>
                            <a:srgbClr val="C00000"/>
                          </a:solidFill>
                          <a:latin typeface="+mn-lt"/>
                          <a:ea typeface="+mn-ea"/>
                          <a:cs typeface="+mn-cs"/>
                        </a:rPr>
                        <a:t>منها:</a:t>
                      </a:r>
                      <a:endParaRPr lang="ar-MA" sz="2000" b="1" kern="1200" baseline="0" dirty="0" smtClean="0">
                        <a:solidFill>
                          <a:srgbClr val="C00000"/>
                        </a:solidFill>
                        <a:latin typeface="+mn-lt"/>
                        <a:ea typeface="+mn-ea"/>
                        <a:cs typeface="+mn-cs"/>
                      </a:endParaRPr>
                    </a:p>
                    <a:p>
                      <a:pPr marL="182563" indent="-182563" algn="r" defTabSz="1031626" rtl="1" eaLnBrk="1" latinLnBrk="0" hangingPunct="1">
                        <a:buFont typeface="Wingdings" pitchFamily="2" charset="2"/>
                        <a:buChar char="§"/>
                      </a:pPr>
                      <a:r>
                        <a:rPr lang="ar-MA" sz="2000" b="1" kern="1200" baseline="0" dirty="0" smtClean="0">
                          <a:solidFill>
                            <a:schemeClr val="tx1"/>
                          </a:solidFill>
                          <a:latin typeface="+mn-lt"/>
                          <a:ea typeface="+mn-ea"/>
                          <a:cs typeface="+mn-cs"/>
                        </a:rPr>
                        <a:t>شراكات مع جمعيات تنموية أو هيئات تتولى دعم التلاميذ والتلميذات المحتاجين </a:t>
                      </a:r>
                      <a:r>
                        <a:rPr lang="ar-MA" sz="2000" b="1" kern="1200" baseline="0" dirty="0" err="1" smtClean="0">
                          <a:solidFill>
                            <a:schemeClr val="tx1"/>
                          </a:solidFill>
                          <a:latin typeface="+mn-lt"/>
                          <a:ea typeface="+mn-ea"/>
                          <a:cs typeface="+mn-cs"/>
                        </a:rPr>
                        <a:t>للدعم؛</a:t>
                      </a:r>
                      <a:endParaRPr lang="ar-MA" sz="2000" b="1" kern="1200" baseline="0" dirty="0" smtClean="0">
                        <a:solidFill>
                          <a:schemeClr val="tx1"/>
                        </a:solidFill>
                        <a:latin typeface="+mn-lt"/>
                        <a:ea typeface="+mn-ea"/>
                        <a:cs typeface="+mn-cs"/>
                      </a:endParaRPr>
                    </a:p>
                    <a:p>
                      <a:pPr marL="182563" indent="-182563" algn="r" defTabSz="1031626" rtl="1" eaLnBrk="1" latinLnBrk="0" hangingPunct="1">
                        <a:buFont typeface="Wingdings" pitchFamily="2" charset="2"/>
                        <a:buChar char="§"/>
                      </a:pPr>
                      <a:r>
                        <a:rPr lang="ar-MA" sz="2000" b="1" kern="1200" baseline="0" dirty="0" smtClean="0">
                          <a:solidFill>
                            <a:schemeClr val="tx1"/>
                          </a:solidFill>
                          <a:latin typeface="+mn-lt"/>
                          <a:ea typeface="+mn-ea"/>
                          <a:cs typeface="+mn-cs"/>
                        </a:rPr>
                        <a:t>شراكات لتنظيم الدعم خارج المؤسسة في دور الشباب والثقافة أو مقرات أخرى.</a:t>
                      </a:r>
                      <a:endParaRPr lang="fr-FR" sz="2000" b="1" kern="1200" baseline="0" dirty="0" smtClean="0">
                        <a:solidFill>
                          <a:schemeClr val="tx1"/>
                        </a:solidFill>
                        <a:latin typeface="+mn-lt"/>
                        <a:ea typeface="+mn-ea"/>
                        <a:cs typeface="+mn-cs"/>
                      </a:endParaRPr>
                    </a:p>
                  </a:txBody>
                  <a:tcPr/>
                </a:tc>
                <a:tc>
                  <a:txBody>
                    <a:bodyPr/>
                    <a:lstStyle/>
                    <a:p>
                      <a:pPr algn="r" rtl="1"/>
                      <a:r>
                        <a:rPr lang="ar-MA" sz="2400" b="1" kern="1200" dirty="0" smtClean="0">
                          <a:solidFill>
                            <a:schemeClr val="accent1">
                              <a:lumMod val="50000"/>
                            </a:schemeClr>
                          </a:solidFill>
                          <a:latin typeface="+mn-lt"/>
                          <a:ea typeface="+mn-ea"/>
                          <a:cs typeface="+mn-cs"/>
                        </a:rPr>
                        <a:t>الدعم الخارجي</a:t>
                      </a:r>
                      <a:endParaRPr lang="fr-FR" sz="2400" b="1" kern="1200" dirty="0" smtClean="0">
                        <a:solidFill>
                          <a:schemeClr val="accent1">
                            <a:lumMod val="50000"/>
                          </a:schemeClr>
                        </a:solidFill>
                        <a:latin typeface="+mn-lt"/>
                        <a:ea typeface="+mn-ea"/>
                        <a:cs typeface="+mn-cs"/>
                      </a:endParaRPr>
                    </a:p>
                  </a:txBody>
                  <a:tcPr>
                    <a:solidFill>
                      <a:schemeClr val="accent1">
                        <a:lumMod val="20000"/>
                        <a:lumOff val="80000"/>
                      </a:schemeClr>
                    </a:solidFill>
                  </a:tcPr>
                </a:tc>
              </a:tr>
            </a:tbl>
          </a:graphicData>
        </a:graphic>
      </p:graphicFrame>
    </p:spTree>
    <p:extLst>
      <p:ext uri="{BB962C8B-B14F-4D97-AF65-F5344CB8AC3E}">
        <p14:creationId xmlns:p14="http://schemas.microsoft.com/office/powerpoint/2010/main" val="1449949743"/>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D3E04377-CB08-45BC-BBE7-7847619855FB}" type="slidenum">
              <a:rPr lang="fr-FR" sz="2000" smtClean="0"/>
              <a:pPr/>
              <a:t>13</a:t>
            </a:fld>
            <a:endParaRPr lang="fr-FR" sz="2000" dirty="0"/>
          </a:p>
        </p:txBody>
      </p:sp>
      <p:sp>
        <p:nvSpPr>
          <p:cNvPr id="2049" name="Rectangle 1"/>
          <p:cNvSpPr>
            <a:spLocks noChangeArrowheads="1"/>
          </p:cNvSpPr>
          <p:nvPr/>
        </p:nvSpPr>
        <p:spPr bwMode="auto">
          <a:xfrm>
            <a:off x="1" y="-323165"/>
            <a:ext cx="18473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Espace réservé du texte 3"/>
          <p:cNvSpPr txBox="1">
            <a:spLocks/>
          </p:cNvSpPr>
          <p:nvPr/>
        </p:nvSpPr>
        <p:spPr>
          <a:xfrm>
            <a:off x="0" y="546"/>
            <a:ext cx="9906000" cy="692150"/>
          </a:xfrm>
          <a:prstGeom prst="rect">
            <a:avLst/>
          </a:prstGeom>
        </p:spPr>
        <p:txBody>
          <a:bodyPr vert="horz" lIns="91440" tIns="45720" rIns="91440" bIns="45720" rtlCol="0" anchor="ctr">
            <a:noAutofit/>
          </a:bodyPr>
          <a:lstStyle/>
          <a:p>
            <a:pPr lvl="0" algn="ctr"/>
            <a:r>
              <a:rPr lang="ar-SA" sz="2800" b="1" dirty="0" smtClean="0">
                <a:solidFill>
                  <a:prstClr val="white"/>
                </a:solidFill>
              </a:rPr>
              <a:t>الاجراءات والأنشطة والوسائل لتنفيذ الدعم التربوي</a:t>
            </a:r>
            <a:endParaRPr lang="fr-FR" sz="2800" b="1" dirty="0" smtClean="0">
              <a:solidFill>
                <a:prstClr val="white"/>
              </a:solidFill>
            </a:endParaRPr>
          </a:p>
        </p:txBody>
      </p:sp>
      <p:graphicFrame>
        <p:nvGraphicFramePr>
          <p:cNvPr id="17" name="Tableau 16"/>
          <p:cNvGraphicFramePr>
            <a:graphicFrameLocks noGrp="1"/>
          </p:cNvGraphicFramePr>
          <p:nvPr/>
        </p:nvGraphicFramePr>
        <p:xfrm>
          <a:off x="398092" y="1872806"/>
          <a:ext cx="9225968" cy="4453508"/>
        </p:xfrm>
        <a:graphic>
          <a:graphicData uri="http://schemas.openxmlformats.org/drawingml/2006/table">
            <a:tbl>
              <a:tblPr firstRow="1" bandRow="1">
                <a:tableStyleId>{5940675A-B579-460E-94D1-54222C63F5DA}</a:tableStyleId>
              </a:tblPr>
              <a:tblGrid>
                <a:gridCol w="7427488"/>
                <a:gridCol w="1798480"/>
              </a:tblGrid>
              <a:tr h="1205674">
                <a:tc>
                  <a:txBody>
                    <a:bodyPr/>
                    <a:lstStyle/>
                    <a:p>
                      <a:pPr algn="r" rtl="1"/>
                      <a:r>
                        <a:rPr lang="ar-SA" sz="2000" b="1" kern="1200" dirty="0" smtClean="0">
                          <a:solidFill>
                            <a:schemeClr val="tx1"/>
                          </a:solidFill>
                          <a:latin typeface="+mn-lt"/>
                          <a:ea typeface="+mn-ea"/>
                          <a:cs typeface="+mn-cs"/>
                        </a:rPr>
                        <a:t>هو عملية لا تعني التقويم الذي نقوم </a:t>
                      </a:r>
                      <a:r>
                        <a:rPr lang="ar-SA" sz="2000" b="1" kern="1200" dirty="0" err="1" smtClean="0">
                          <a:solidFill>
                            <a:schemeClr val="tx1"/>
                          </a:solidFill>
                          <a:latin typeface="+mn-lt"/>
                          <a:ea typeface="+mn-ea"/>
                          <a:cs typeface="+mn-cs"/>
                        </a:rPr>
                        <a:t>به</a:t>
                      </a:r>
                      <a:r>
                        <a:rPr lang="ar-SA" sz="2000" b="1" kern="1200" dirty="0" smtClean="0">
                          <a:solidFill>
                            <a:schemeClr val="tx1"/>
                          </a:solidFill>
                          <a:latin typeface="+mn-lt"/>
                          <a:ea typeface="+mn-ea"/>
                          <a:cs typeface="+mn-cs"/>
                        </a:rPr>
                        <a:t> للحكم على نتائج المتعلمين وترجمة </a:t>
                      </a:r>
                      <a:r>
                        <a:rPr lang="ar-SA" sz="2000" b="1" kern="1200" dirty="0" err="1" smtClean="0">
                          <a:solidFill>
                            <a:schemeClr val="tx1"/>
                          </a:solidFill>
                          <a:latin typeface="+mn-lt"/>
                          <a:ea typeface="+mn-ea"/>
                          <a:cs typeface="+mn-cs"/>
                        </a:rPr>
                        <a:t>تعلماتهم</a:t>
                      </a:r>
                      <a:r>
                        <a:rPr lang="ar-SA" sz="2000" b="1" kern="1200" dirty="0" smtClean="0">
                          <a:solidFill>
                            <a:schemeClr val="tx1"/>
                          </a:solidFill>
                          <a:latin typeface="+mn-lt"/>
                          <a:ea typeface="+mn-ea"/>
                          <a:cs typeface="+mn-cs"/>
                        </a:rPr>
                        <a:t> إلى نقط ومعدلات، بل القصد منه الجواب عن سؤال:</a:t>
                      </a:r>
                      <a:r>
                        <a:rPr lang="ar-MA" sz="2000" b="1" kern="1200" dirty="0" smtClean="0">
                          <a:solidFill>
                            <a:schemeClr val="tx1"/>
                          </a:solidFill>
                          <a:latin typeface="+mn-lt"/>
                          <a:ea typeface="+mn-ea"/>
                          <a:cs typeface="+mn-cs"/>
                        </a:rPr>
                        <a:t> </a:t>
                      </a:r>
                      <a:r>
                        <a:rPr lang="ar-SA" sz="2000" b="1" kern="1200" dirty="0" smtClean="0">
                          <a:solidFill>
                            <a:schemeClr val="tx1"/>
                          </a:solidFill>
                          <a:latin typeface="+mn-lt"/>
                          <a:ea typeface="+mn-ea"/>
                          <a:cs typeface="+mn-cs"/>
                        </a:rPr>
                        <a:t>لماذا هذه النتائج؟</a:t>
                      </a:r>
                      <a:endParaRPr lang="fr-FR" sz="2000" kern="1200" dirty="0" smtClean="0">
                        <a:solidFill>
                          <a:schemeClr val="tx1"/>
                        </a:solidFill>
                        <a:latin typeface="+mn-lt"/>
                        <a:ea typeface="+mn-ea"/>
                        <a:cs typeface="+mn-cs"/>
                      </a:endParaRPr>
                    </a:p>
                    <a:p>
                      <a:pPr algn="r" rtl="1"/>
                      <a:r>
                        <a:rPr lang="ar-SA" sz="2000" b="1" kern="1200" dirty="0" smtClean="0">
                          <a:solidFill>
                            <a:schemeClr val="tx1"/>
                          </a:solidFill>
                          <a:latin typeface="+mn-lt"/>
                          <a:ea typeface="+mn-ea"/>
                          <a:cs typeface="+mn-cs"/>
                        </a:rPr>
                        <a:t>وتتم عملية التشخيص بواسطة اختبارات أو روا</a:t>
                      </a:r>
                      <a:r>
                        <a:rPr lang="ar-MA" sz="2000" b="1" kern="1200" dirty="0" err="1" smtClean="0">
                          <a:solidFill>
                            <a:schemeClr val="tx1"/>
                          </a:solidFill>
                          <a:latin typeface="+mn-lt"/>
                          <a:ea typeface="+mn-ea"/>
                          <a:cs typeface="+mn-cs"/>
                        </a:rPr>
                        <a:t>ئـ</a:t>
                      </a:r>
                      <a:r>
                        <a:rPr lang="ar-SA" sz="2000" b="1" kern="1200" dirty="0" smtClean="0">
                          <a:solidFill>
                            <a:schemeClr val="tx1"/>
                          </a:solidFill>
                          <a:latin typeface="+mn-lt"/>
                          <a:ea typeface="+mn-ea"/>
                          <a:cs typeface="+mn-cs"/>
                        </a:rPr>
                        <a:t>ز أو مقابلات أو استمارات أو غيرها.</a:t>
                      </a:r>
                      <a:endParaRPr lang="fr-FR" sz="2000" kern="1200" dirty="0">
                        <a:solidFill>
                          <a:schemeClr val="tx1"/>
                        </a:solidFill>
                        <a:latin typeface="+mn-lt"/>
                        <a:ea typeface="+mn-ea"/>
                        <a:cs typeface="+mn-cs"/>
                      </a:endParaRPr>
                    </a:p>
                  </a:txBody>
                  <a:tcPr/>
                </a:tc>
                <a:tc>
                  <a:txBody>
                    <a:bodyPr/>
                    <a:lstStyle/>
                    <a:p>
                      <a:pPr algn="ctr" rtl="1"/>
                      <a:r>
                        <a:rPr lang="ar-MA" sz="2400" b="1" kern="1200" dirty="0" smtClean="0">
                          <a:solidFill>
                            <a:schemeClr val="accent1">
                              <a:lumMod val="50000"/>
                            </a:schemeClr>
                          </a:solidFill>
                          <a:latin typeface="+mn-lt"/>
                          <a:ea typeface="+mn-ea"/>
                          <a:cs typeface="+mn-cs"/>
                        </a:rPr>
                        <a:t>التشخيص</a:t>
                      </a:r>
                      <a:endParaRPr lang="fr-FR" sz="2400" b="1" kern="1200" dirty="0" smtClean="0">
                        <a:solidFill>
                          <a:schemeClr val="accent1">
                            <a:lumMod val="50000"/>
                          </a:schemeClr>
                        </a:solidFill>
                        <a:latin typeface="+mn-lt"/>
                        <a:ea typeface="+mn-ea"/>
                        <a:cs typeface="+mn-cs"/>
                      </a:endParaRPr>
                    </a:p>
                  </a:txBody>
                  <a:tcPr>
                    <a:solidFill>
                      <a:schemeClr val="accent5">
                        <a:lumMod val="20000"/>
                        <a:lumOff val="80000"/>
                      </a:schemeClr>
                    </a:solidFill>
                  </a:tcPr>
                </a:tc>
              </a:tr>
              <a:tr h="853440">
                <a:tc>
                  <a:txBody>
                    <a:bodyPr/>
                    <a:lstStyle/>
                    <a:p>
                      <a:pPr algn="r" rtl="1"/>
                      <a:r>
                        <a:rPr lang="ar-SA" sz="2000" b="1" kern="1200" dirty="0" smtClean="0">
                          <a:solidFill>
                            <a:schemeClr val="tx1"/>
                          </a:solidFill>
                          <a:latin typeface="+mn-lt"/>
                          <a:ea typeface="+mn-ea"/>
                          <a:cs typeface="+mn-cs"/>
                        </a:rPr>
                        <a:t>هو إجراء يلي عملية التشخيص، وظيفته وضع خطة للدعم تحدد نمطه وأهدافه وكيفية تنظيم وضعياته وأشكال توزيع المتعلمين </a:t>
                      </a:r>
                      <a:r>
                        <a:rPr lang="ar-SA" sz="2000" b="1" kern="1200" dirty="0" err="1" smtClean="0">
                          <a:solidFill>
                            <a:schemeClr val="tx1"/>
                          </a:solidFill>
                          <a:latin typeface="+mn-lt"/>
                          <a:ea typeface="+mn-ea"/>
                          <a:cs typeface="+mn-cs"/>
                        </a:rPr>
                        <a:t>وتفييئهم</a:t>
                      </a:r>
                      <a:r>
                        <a:rPr lang="ar-SA" sz="2000" b="1" kern="1200" dirty="0" smtClean="0">
                          <a:solidFill>
                            <a:schemeClr val="tx1"/>
                          </a:solidFill>
                          <a:latin typeface="+mn-lt"/>
                          <a:ea typeface="+mn-ea"/>
                          <a:cs typeface="+mn-cs"/>
                        </a:rPr>
                        <a:t>، إضافة إلى الأنشطة الداعمة.</a:t>
                      </a:r>
                      <a:endParaRPr lang="fr-FR" sz="2000" kern="1200" dirty="0">
                        <a:solidFill>
                          <a:schemeClr val="tx1"/>
                        </a:solidFill>
                        <a:latin typeface="+mn-lt"/>
                        <a:ea typeface="+mn-ea"/>
                        <a:cs typeface="+mn-cs"/>
                      </a:endParaRPr>
                    </a:p>
                  </a:txBody>
                  <a:tcPr/>
                </a:tc>
                <a:tc>
                  <a:txBody>
                    <a:bodyPr/>
                    <a:lstStyle/>
                    <a:p>
                      <a:pPr algn="ctr" rtl="1"/>
                      <a:r>
                        <a:rPr lang="ar-MA" sz="2400" b="1" kern="1200" dirty="0" smtClean="0">
                          <a:solidFill>
                            <a:schemeClr val="accent1">
                              <a:lumMod val="50000"/>
                            </a:schemeClr>
                          </a:solidFill>
                          <a:latin typeface="+mn-lt"/>
                          <a:ea typeface="+mn-ea"/>
                          <a:cs typeface="+mn-cs"/>
                        </a:rPr>
                        <a:t>التخطيط</a:t>
                      </a:r>
                      <a:endParaRPr lang="fr-FR" sz="2400" b="1" kern="1200" dirty="0" smtClean="0">
                        <a:solidFill>
                          <a:schemeClr val="accent1">
                            <a:lumMod val="50000"/>
                          </a:schemeClr>
                        </a:solidFill>
                        <a:latin typeface="+mn-lt"/>
                        <a:ea typeface="+mn-ea"/>
                        <a:cs typeface="+mn-cs"/>
                      </a:endParaRPr>
                    </a:p>
                  </a:txBody>
                  <a:tcPr>
                    <a:solidFill>
                      <a:schemeClr val="accent5">
                        <a:lumMod val="20000"/>
                        <a:lumOff val="80000"/>
                      </a:schemeClr>
                    </a:solidFill>
                  </a:tcPr>
                </a:tc>
              </a:tr>
              <a:tr h="1083754">
                <a:tc>
                  <a:txBody>
                    <a:bodyPr/>
                    <a:lstStyle/>
                    <a:p>
                      <a:pPr algn="r" rtl="1"/>
                      <a:r>
                        <a:rPr lang="ar-SA" sz="2000" b="1" kern="1200" dirty="0" smtClean="0">
                          <a:solidFill>
                            <a:schemeClr val="tx1"/>
                          </a:solidFill>
                          <a:latin typeface="+mn-lt"/>
                          <a:ea typeface="+mn-ea"/>
                          <a:cs typeface="+mn-cs"/>
                        </a:rPr>
                        <a:t>خلاله تتم ترجمة ما تم تخطيطه إلى الممارسة والفعل والاشتغال انطلاقاً من فسيفساء المتعلمين التي يمنحها الفصل في سياق مندمج في عملية التعليم والتعلم، أو خارجه في إطار مؤسسي أو غيره</a:t>
                      </a:r>
                      <a:endParaRPr lang="fr-FR" sz="2000" kern="1200" dirty="0">
                        <a:solidFill>
                          <a:schemeClr val="tx1"/>
                        </a:solidFill>
                        <a:latin typeface="+mn-lt"/>
                        <a:ea typeface="+mn-ea"/>
                        <a:cs typeface="+mn-cs"/>
                      </a:endParaRPr>
                    </a:p>
                  </a:txBody>
                  <a:tcPr/>
                </a:tc>
                <a:tc>
                  <a:txBody>
                    <a:bodyPr/>
                    <a:lstStyle/>
                    <a:p>
                      <a:pPr algn="ctr" rtl="1"/>
                      <a:r>
                        <a:rPr lang="ar-SA" sz="2400" b="1" kern="1200" dirty="0" smtClean="0">
                          <a:solidFill>
                            <a:schemeClr val="accent1">
                              <a:lumMod val="50000"/>
                            </a:schemeClr>
                          </a:solidFill>
                          <a:latin typeface="+mn-lt"/>
                          <a:ea typeface="+mn-ea"/>
                          <a:cs typeface="+mn-cs"/>
                        </a:rPr>
                        <a:t>التنفيذ</a:t>
                      </a:r>
                      <a:r>
                        <a:rPr lang="ar-SA" sz="2000" b="1" kern="1200" dirty="0" smtClean="0">
                          <a:solidFill>
                            <a:schemeClr val="tx1"/>
                          </a:solidFill>
                          <a:latin typeface="+mn-lt"/>
                          <a:ea typeface="+mn-ea"/>
                          <a:cs typeface="+mn-cs"/>
                        </a:rPr>
                        <a:t> </a:t>
                      </a:r>
                      <a:endParaRPr lang="fr-FR" sz="2400" b="1" kern="1200" dirty="0" smtClean="0">
                        <a:solidFill>
                          <a:schemeClr val="accent1">
                            <a:lumMod val="50000"/>
                          </a:schemeClr>
                        </a:solidFill>
                        <a:latin typeface="+mn-lt"/>
                        <a:ea typeface="+mn-ea"/>
                        <a:cs typeface="+mn-cs"/>
                      </a:endParaRPr>
                    </a:p>
                  </a:txBody>
                  <a:tcPr>
                    <a:solidFill>
                      <a:schemeClr val="accent5">
                        <a:lumMod val="20000"/>
                        <a:lumOff val="80000"/>
                      </a:schemeClr>
                    </a:solidFill>
                  </a:tcPr>
                </a:tc>
              </a:tr>
              <a:tr h="1049846">
                <a:tc>
                  <a:txBody>
                    <a:bodyPr/>
                    <a:lstStyle/>
                    <a:p>
                      <a:pPr marL="0" marR="0" indent="0" algn="r" defTabSz="1031626" rtl="1" eaLnBrk="1" fontAlgn="auto" latinLnBrk="0" hangingPunct="1">
                        <a:lnSpc>
                          <a:spcPct val="100000"/>
                        </a:lnSpc>
                        <a:spcBef>
                          <a:spcPts val="0"/>
                        </a:spcBef>
                        <a:spcAft>
                          <a:spcPts val="0"/>
                        </a:spcAft>
                        <a:buClrTx/>
                        <a:buSzTx/>
                        <a:buFontTx/>
                        <a:buNone/>
                        <a:tabLst/>
                        <a:defRPr/>
                      </a:pPr>
                      <a:r>
                        <a:rPr lang="ar-SA" sz="2000" b="1" kern="1200" dirty="0" smtClean="0">
                          <a:solidFill>
                            <a:schemeClr val="tx1"/>
                          </a:solidFill>
                          <a:latin typeface="+mn-lt"/>
                          <a:ea typeface="+mn-ea"/>
                          <a:cs typeface="+mn-cs"/>
                        </a:rPr>
                        <a:t>يأتي هذا الإجراء بعد العمليات الثلاث السابقة للتأكد من الإجراءات التي تم تخطيطها وتنفيذها قد مكنت فعلا من تجاوز الصعوبات والتعثرات، وبالتالي تقلصت الفوارق بين مستوى المتعلمين الفعلي وبين الأهداف المنشودة.</a:t>
                      </a:r>
                      <a:endParaRPr lang="fr-FR" sz="2000" kern="1200" dirty="0" smtClean="0">
                        <a:solidFill>
                          <a:schemeClr val="tx1"/>
                        </a:solidFill>
                        <a:latin typeface="+mn-lt"/>
                        <a:ea typeface="+mn-ea"/>
                        <a:cs typeface="+mn-cs"/>
                      </a:endParaRPr>
                    </a:p>
                    <a:p>
                      <a:pPr algn="r" rtl="1"/>
                      <a:endParaRPr lang="ar-MA" sz="2000" b="1" kern="1200" baseline="0" dirty="0" smtClean="0">
                        <a:solidFill>
                          <a:schemeClr val="tx1"/>
                        </a:solidFill>
                        <a:latin typeface="+mn-lt"/>
                        <a:ea typeface="+mn-ea"/>
                        <a:cs typeface="+mn-cs"/>
                      </a:endParaRPr>
                    </a:p>
                  </a:txBody>
                  <a:tcPr/>
                </a:tc>
                <a:tc>
                  <a:txBody>
                    <a:bodyPr/>
                    <a:lstStyle/>
                    <a:p>
                      <a:pPr algn="ctr" rtl="1"/>
                      <a:r>
                        <a:rPr lang="ar-MA" sz="2400" b="1" kern="1200" dirty="0" smtClean="0">
                          <a:solidFill>
                            <a:schemeClr val="accent1">
                              <a:lumMod val="50000"/>
                            </a:schemeClr>
                          </a:solidFill>
                          <a:latin typeface="+mn-lt"/>
                          <a:ea typeface="+mn-ea"/>
                          <a:cs typeface="+mn-cs"/>
                        </a:rPr>
                        <a:t>تقييم الأثر</a:t>
                      </a:r>
                      <a:endParaRPr lang="fr-FR" sz="2400" b="1" kern="1200" dirty="0" smtClean="0">
                        <a:solidFill>
                          <a:schemeClr val="accent1">
                            <a:lumMod val="50000"/>
                          </a:schemeClr>
                        </a:solidFill>
                        <a:latin typeface="+mn-lt"/>
                        <a:ea typeface="+mn-ea"/>
                        <a:cs typeface="+mn-cs"/>
                      </a:endParaRPr>
                    </a:p>
                  </a:txBody>
                  <a:tcPr>
                    <a:solidFill>
                      <a:schemeClr val="accent5">
                        <a:lumMod val="20000"/>
                        <a:lumOff val="80000"/>
                      </a:schemeClr>
                    </a:solidFill>
                  </a:tcPr>
                </a:tc>
              </a:tr>
            </a:tbl>
          </a:graphicData>
        </a:graphic>
      </p:graphicFrame>
      <p:sp>
        <p:nvSpPr>
          <p:cNvPr id="7" name="Rectangle 6"/>
          <p:cNvSpPr/>
          <p:nvPr/>
        </p:nvSpPr>
        <p:spPr>
          <a:xfrm>
            <a:off x="398092" y="740361"/>
            <a:ext cx="9225968" cy="830997"/>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pPr algn="r" rtl="1"/>
            <a:r>
              <a:rPr lang="ar-SA" sz="2400" b="1" dirty="0" smtClean="0"/>
              <a:t>لن </a:t>
            </a:r>
            <a:r>
              <a:rPr lang="ar-SA" sz="2400" b="1" dirty="0" err="1" smtClean="0"/>
              <a:t>يتأجرأ</a:t>
            </a:r>
            <a:r>
              <a:rPr lang="ar-SA" sz="2400" b="1" dirty="0" smtClean="0"/>
              <a:t> الدعم التربوي، إلا باعتماده على اجراءات وأساليب وطرائق خاصة يمكن تلخيصها في أربعة عناصر </a:t>
            </a:r>
            <a:r>
              <a:rPr lang="ar-MA" sz="2400" b="1" dirty="0" smtClean="0"/>
              <a:t>أساسية </a:t>
            </a:r>
            <a:r>
              <a:rPr lang="ar-SA" sz="2400" b="1" dirty="0" smtClean="0"/>
              <a:t>كالتالي:</a:t>
            </a:r>
            <a:endParaRPr lang="fr-FR" sz="2400" dirty="0"/>
          </a:p>
        </p:txBody>
      </p:sp>
    </p:spTree>
    <p:extLst>
      <p:ext uri="{BB962C8B-B14F-4D97-AF65-F5344CB8AC3E}">
        <p14:creationId xmlns:p14="http://schemas.microsoft.com/office/powerpoint/2010/main" val="1449949743"/>
      </p:ext>
    </p:extLst>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D3E04377-CB08-45BC-BBE7-7847619855FB}" type="slidenum">
              <a:rPr lang="fr-FR" sz="2000"/>
              <a:pPr/>
              <a:t>14</a:t>
            </a:fld>
            <a:endParaRPr lang="fr-FR" sz="2000" dirty="0"/>
          </a:p>
        </p:txBody>
      </p:sp>
      <p:sp>
        <p:nvSpPr>
          <p:cNvPr id="5" name="Rectangle 4"/>
          <p:cNvSpPr/>
          <p:nvPr/>
        </p:nvSpPr>
        <p:spPr>
          <a:xfrm>
            <a:off x="358487" y="3013502"/>
            <a:ext cx="9189027" cy="830997"/>
          </a:xfrm>
          <a:prstGeom prst="rect">
            <a:avLst/>
          </a:prstGeom>
          <a:noFill/>
          <a:scene3d>
            <a:camera prst="orthographicFront"/>
            <a:lightRig rig="threePt" dir="t"/>
          </a:scene3d>
          <a:sp3d>
            <a:bevelT/>
          </a:sp3d>
        </p:spPr>
        <p:txBody>
          <a:bodyPr wrap="square" lIns="91440" tIns="45720" rIns="91440" bIns="45720">
            <a:spAutoFit/>
          </a:bodyPr>
          <a:lstStyle/>
          <a:p>
            <a:pPr algn="ctr" rtl="1"/>
            <a:r>
              <a:rPr lang="ar-MA" sz="4800" b="1" dirty="0" smtClean="0">
                <a:solidFill>
                  <a:srgbClr val="002060"/>
                </a:solidFill>
                <a:latin typeface="Segoe Script" pitchFamily="34" charset="0"/>
                <a:cs typeface="AL-Mohanad Bold" pitchFamily="2" charset="-78"/>
              </a:rPr>
              <a:t>شكرا على حسن تتبعكم</a:t>
            </a:r>
            <a:endParaRPr lang="fr-FR" sz="4800" b="1" dirty="0">
              <a:solidFill>
                <a:srgbClr val="002060"/>
              </a:solidFill>
              <a:latin typeface="Segoe Script" pitchFamily="34" charset="0"/>
              <a:cs typeface="AL-Mohanad Bold" pitchFamily="2" charset="-78"/>
            </a:endParaRPr>
          </a:p>
        </p:txBody>
      </p:sp>
    </p:spTree>
    <p:extLst>
      <p:ext uri="{BB962C8B-B14F-4D97-AF65-F5344CB8AC3E}">
        <p14:creationId xmlns:p14="http://schemas.microsoft.com/office/powerpoint/2010/main" val="3718358937"/>
      </p:ext>
    </p:ext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6" name="Rectangle 4"/>
          <p:cNvSpPr>
            <a:spLocks noGrp="1" noChangeArrowheads="1"/>
          </p:cNvSpPr>
          <p:nvPr>
            <p:ph type="title"/>
          </p:nvPr>
        </p:nvSpPr>
        <p:spPr>
          <a:xfrm>
            <a:off x="507339" y="765175"/>
            <a:ext cx="8982471" cy="4649788"/>
          </a:xfrm>
        </p:spPr>
        <p:txBody>
          <a:bodyPr/>
          <a:lstStyle/>
          <a:p>
            <a:r>
              <a:rPr lang="ar-EG" dirty="0">
                <a:cs typeface="Simplified Arabic" pitchFamily="2" charset="-78"/>
              </a:rPr>
              <a:t>  </a:t>
            </a:r>
            <a:r>
              <a:rPr lang="ar-EG" sz="6000" b="1" dirty="0">
                <a:solidFill>
                  <a:schemeClr val="tx2"/>
                </a:solidFill>
                <a:cs typeface="Simplified Arabic" pitchFamily="2" charset="-78"/>
              </a:rPr>
              <a:t>خطوات و إجراءات التشخيص</a:t>
            </a:r>
            <a:endParaRPr lang="fr-FR" sz="6000" b="1" dirty="0">
              <a:solidFill>
                <a:schemeClr val="tx2"/>
              </a:solidFill>
              <a:cs typeface="Simplified Arabic" pitchFamily="2" charset="-78"/>
            </a:endParaRPr>
          </a:p>
        </p:txBody>
      </p:sp>
    </p:spTree>
  </p:cSld>
  <p:clrMapOvr>
    <a:masterClrMapping/>
  </p:clrMapOvr>
  <p:transition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childTnLst>
                                    <p:set>
                                      <p:cBhvr>
                                        <p:cTn id="6" dur="1" fill="hold">
                                          <p:stCondLst>
                                            <p:cond delay="0"/>
                                          </p:stCondLst>
                                        </p:cTn>
                                        <p:tgtEl>
                                          <p:spTgt spid="141316"/>
                                        </p:tgtEl>
                                        <p:attrNameLst>
                                          <p:attrName>style.visibility</p:attrName>
                                        </p:attrNameLst>
                                      </p:cBhvr>
                                      <p:to>
                                        <p:strVal val="visible"/>
                                      </p:to>
                                    </p:set>
                                    <p:animEffect transition="in" filter="fade">
                                      <p:cBhvr>
                                        <p:cTn id="7" dur="5000"/>
                                        <p:tgtEl>
                                          <p:spTgt spid="141316"/>
                                        </p:tgtEl>
                                      </p:cBhvr>
                                    </p:animEffect>
                                    <p:anim calcmode="lin" valueType="num">
                                      <p:cBhvr>
                                        <p:cTn id="8" dur="5000" fill="hold"/>
                                        <p:tgtEl>
                                          <p:spTgt spid="141316"/>
                                        </p:tgtEl>
                                        <p:attrNameLst>
                                          <p:attrName>style.rotation</p:attrName>
                                        </p:attrNameLst>
                                      </p:cBhvr>
                                      <p:tavLst>
                                        <p:tav tm="0">
                                          <p:val>
                                            <p:fltVal val="720"/>
                                          </p:val>
                                        </p:tav>
                                        <p:tav tm="100000">
                                          <p:val>
                                            <p:fltVal val="0"/>
                                          </p:val>
                                        </p:tav>
                                      </p:tavLst>
                                    </p:anim>
                                    <p:anim calcmode="lin" valueType="num">
                                      <p:cBhvr>
                                        <p:cTn id="9" dur="5000" fill="hold"/>
                                        <p:tgtEl>
                                          <p:spTgt spid="141316"/>
                                        </p:tgtEl>
                                        <p:attrNameLst>
                                          <p:attrName>ppt_h</p:attrName>
                                        </p:attrNameLst>
                                      </p:cBhvr>
                                      <p:tavLst>
                                        <p:tav tm="0">
                                          <p:val>
                                            <p:fltVal val="0"/>
                                          </p:val>
                                        </p:tav>
                                        <p:tav tm="100000">
                                          <p:val>
                                            <p:strVal val="#ppt_h"/>
                                          </p:val>
                                        </p:tav>
                                      </p:tavLst>
                                    </p:anim>
                                    <p:anim calcmode="lin" valueType="num">
                                      <p:cBhvr>
                                        <p:cTn id="10" dur="5000" fill="hold"/>
                                        <p:tgtEl>
                                          <p:spTgt spid="14131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Diagram 2"/>
          <p:cNvGrpSpPr>
            <a:grpSpLocks noChangeAspect="1"/>
          </p:cNvGrpSpPr>
          <p:nvPr/>
        </p:nvGrpSpPr>
        <p:grpSpPr bwMode="auto">
          <a:xfrm>
            <a:off x="1" y="596900"/>
            <a:ext cx="9711664" cy="5969000"/>
            <a:chOff x="272" y="168"/>
            <a:chExt cx="5171" cy="3583"/>
          </a:xfrm>
        </p:grpSpPr>
        <p:sp>
          <p:nvSpPr>
            <p:cNvPr id="5" name="_s4100"/>
            <p:cNvSpPr>
              <a:spLocks noChangeArrowheads="1" noTextEdit="1"/>
            </p:cNvSpPr>
            <p:nvPr/>
          </p:nvSpPr>
          <p:spPr bwMode="auto">
            <a:xfrm>
              <a:off x="1699" y="436"/>
              <a:ext cx="2316" cy="2316"/>
            </a:xfrm>
            <a:custGeom>
              <a:avLst/>
              <a:gdLst>
                <a:gd name="G0" fmla="+- -5242880 0 0"/>
                <a:gd name="G1" fmla="+- -8519680 0 0"/>
                <a:gd name="G2" fmla="+- -5242880 0 -8519680"/>
                <a:gd name="G3" fmla="+- 10800 0 0"/>
                <a:gd name="G4" fmla="+- 0 0 -5242880"/>
                <a:gd name="T0" fmla="*/ 360 256 1"/>
                <a:gd name="T1" fmla="*/ 0 256 1"/>
                <a:gd name="G5" fmla="+- G2 T0 T1"/>
                <a:gd name="G6" fmla="?: G2 G2 G5"/>
                <a:gd name="G7" fmla="+- 0 0 G6"/>
                <a:gd name="G8" fmla="+- 7200 0 0"/>
                <a:gd name="G9" fmla="+- 0 0 -8519680"/>
                <a:gd name="G10" fmla="+- 7200 0 2700"/>
                <a:gd name="G11" fmla="cos G10 -5242880"/>
                <a:gd name="G12" fmla="sin G10 -5242880"/>
                <a:gd name="G13" fmla="cos 13500 -5242880"/>
                <a:gd name="G14" fmla="sin 13500 -5242880"/>
                <a:gd name="G15" fmla="+- G11 10800 0"/>
                <a:gd name="G16" fmla="+- G12 10800 0"/>
                <a:gd name="G17" fmla="+- G13 10800 0"/>
                <a:gd name="G18" fmla="+- G14 10800 0"/>
                <a:gd name="G19" fmla="*/ 7200 1 2"/>
                <a:gd name="G20" fmla="+- G19 5400 0"/>
                <a:gd name="G21" fmla="cos G20 -5242880"/>
                <a:gd name="G22" fmla="sin G20 -5242880"/>
                <a:gd name="G23" fmla="+- G21 10800 0"/>
                <a:gd name="G24" fmla="+- G12 G23 G22"/>
                <a:gd name="G25" fmla="+- G22 G23 G11"/>
                <a:gd name="G26" fmla="cos 10800 -5242880"/>
                <a:gd name="G27" fmla="sin 10800 -5242880"/>
                <a:gd name="G28" fmla="cos 7200 -5242880"/>
                <a:gd name="G29" fmla="sin 7200 -5242880"/>
                <a:gd name="G30" fmla="+- G26 10800 0"/>
                <a:gd name="G31" fmla="+- G27 10800 0"/>
                <a:gd name="G32" fmla="+- G28 10800 0"/>
                <a:gd name="G33" fmla="+- G29 10800 0"/>
                <a:gd name="G34" fmla="+- G19 5400 0"/>
                <a:gd name="G35" fmla="cos G34 -8519680"/>
                <a:gd name="G36" fmla="sin G34 -8519680"/>
                <a:gd name="G37" fmla="+/ -8519680 -524288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004 w 21600"/>
                <a:gd name="T5" fmla="*/ 368 h 21600"/>
                <a:gd name="T6" fmla="*/ 5014 w 21600"/>
                <a:gd name="T7" fmla="*/ 3905 h 21600"/>
                <a:gd name="T8" fmla="*/ 8936 w 21600"/>
                <a:gd name="T9" fmla="*/ 3845 h 21600"/>
                <a:gd name="T10" fmla="*/ 13144 w 21600"/>
                <a:gd name="T11" fmla="*/ -2495 h 21600"/>
                <a:gd name="T12" fmla="*/ 16794 w 21600"/>
                <a:gd name="T13" fmla="*/ 2717 h 21600"/>
                <a:gd name="T14" fmla="*/ 11581 w 21600"/>
                <a:gd name="T15" fmla="*/ 636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chemeClr val="accent1"/>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6" name="_s4101"/>
            <p:cNvSpPr>
              <a:spLocks noChangeArrowheads="1" noTextEdit="1"/>
            </p:cNvSpPr>
            <p:nvPr/>
          </p:nvSpPr>
          <p:spPr bwMode="auto">
            <a:xfrm rot="7200000">
              <a:off x="2015" y="984"/>
              <a:ext cx="2316" cy="2316"/>
            </a:xfrm>
            <a:custGeom>
              <a:avLst/>
              <a:gdLst>
                <a:gd name="G0" fmla="+- -5242880 0 0"/>
                <a:gd name="G1" fmla="+- -8519680 0 0"/>
                <a:gd name="G2" fmla="+- -5242880 0 -8519680"/>
                <a:gd name="G3" fmla="+- 10800 0 0"/>
                <a:gd name="G4" fmla="+- 0 0 -5242880"/>
                <a:gd name="T0" fmla="*/ 360 256 1"/>
                <a:gd name="T1" fmla="*/ 0 256 1"/>
                <a:gd name="G5" fmla="+- G2 T0 T1"/>
                <a:gd name="G6" fmla="?: G2 G2 G5"/>
                <a:gd name="G7" fmla="+- 0 0 G6"/>
                <a:gd name="G8" fmla="+- 7200 0 0"/>
                <a:gd name="G9" fmla="+- 0 0 -8519680"/>
                <a:gd name="G10" fmla="+- 7200 0 2700"/>
                <a:gd name="G11" fmla="cos G10 -5242880"/>
                <a:gd name="G12" fmla="sin G10 -5242880"/>
                <a:gd name="G13" fmla="cos 13500 -5242880"/>
                <a:gd name="G14" fmla="sin 13500 -5242880"/>
                <a:gd name="G15" fmla="+- G11 10800 0"/>
                <a:gd name="G16" fmla="+- G12 10800 0"/>
                <a:gd name="G17" fmla="+- G13 10800 0"/>
                <a:gd name="G18" fmla="+- G14 10800 0"/>
                <a:gd name="G19" fmla="*/ 7200 1 2"/>
                <a:gd name="G20" fmla="+- G19 5400 0"/>
                <a:gd name="G21" fmla="cos G20 -5242880"/>
                <a:gd name="G22" fmla="sin G20 -5242880"/>
                <a:gd name="G23" fmla="+- G21 10800 0"/>
                <a:gd name="G24" fmla="+- G12 G23 G22"/>
                <a:gd name="G25" fmla="+- G22 G23 G11"/>
                <a:gd name="G26" fmla="cos 10800 -5242880"/>
                <a:gd name="G27" fmla="sin 10800 -5242880"/>
                <a:gd name="G28" fmla="cos 7200 -5242880"/>
                <a:gd name="G29" fmla="sin 7200 -5242880"/>
                <a:gd name="G30" fmla="+- G26 10800 0"/>
                <a:gd name="G31" fmla="+- G27 10800 0"/>
                <a:gd name="G32" fmla="+- G28 10800 0"/>
                <a:gd name="G33" fmla="+- G29 10800 0"/>
                <a:gd name="G34" fmla="+- G19 5400 0"/>
                <a:gd name="G35" fmla="cos G34 -8519680"/>
                <a:gd name="G36" fmla="sin G34 -8519680"/>
                <a:gd name="G37" fmla="+/ -8519680 -524288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004 w 21600"/>
                <a:gd name="T5" fmla="*/ 368 h 21600"/>
                <a:gd name="T6" fmla="*/ 5014 w 21600"/>
                <a:gd name="T7" fmla="*/ 3905 h 21600"/>
                <a:gd name="T8" fmla="*/ 8936 w 21600"/>
                <a:gd name="T9" fmla="*/ 3845 h 21600"/>
                <a:gd name="T10" fmla="*/ 13144 w 21600"/>
                <a:gd name="T11" fmla="*/ -2495 h 21600"/>
                <a:gd name="T12" fmla="*/ 16794 w 21600"/>
                <a:gd name="T13" fmla="*/ 2717 h 21600"/>
                <a:gd name="T14" fmla="*/ 11581 w 21600"/>
                <a:gd name="T15" fmla="*/ 636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chemeClr val="accent1"/>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7" name="_s4102"/>
            <p:cNvSpPr>
              <a:spLocks noChangeArrowheads="1" noTextEdit="1"/>
            </p:cNvSpPr>
            <p:nvPr/>
          </p:nvSpPr>
          <p:spPr bwMode="auto">
            <a:xfrm rot="14400000">
              <a:off x="1382" y="983"/>
              <a:ext cx="2316" cy="2316"/>
            </a:xfrm>
            <a:custGeom>
              <a:avLst/>
              <a:gdLst>
                <a:gd name="G0" fmla="+- -5242880 0 0"/>
                <a:gd name="G1" fmla="+- -8519680 0 0"/>
                <a:gd name="G2" fmla="+- -5242880 0 -8519680"/>
                <a:gd name="G3" fmla="+- 10800 0 0"/>
                <a:gd name="G4" fmla="+- 0 0 -5242880"/>
                <a:gd name="T0" fmla="*/ 360 256 1"/>
                <a:gd name="T1" fmla="*/ 0 256 1"/>
                <a:gd name="G5" fmla="+- G2 T0 T1"/>
                <a:gd name="G6" fmla="?: G2 G2 G5"/>
                <a:gd name="G7" fmla="+- 0 0 G6"/>
                <a:gd name="G8" fmla="+- 7200 0 0"/>
                <a:gd name="G9" fmla="+- 0 0 -8519680"/>
                <a:gd name="G10" fmla="+- 7200 0 2700"/>
                <a:gd name="G11" fmla="cos G10 -5242880"/>
                <a:gd name="G12" fmla="sin G10 -5242880"/>
                <a:gd name="G13" fmla="cos 13500 -5242880"/>
                <a:gd name="G14" fmla="sin 13500 -5242880"/>
                <a:gd name="G15" fmla="+- G11 10800 0"/>
                <a:gd name="G16" fmla="+- G12 10800 0"/>
                <a:gd name="G17" fmla="+- G13 10800 0"/>
                <a:gd name="G18" fmla="+- G14 10800 0"/>
                <a:gd name="G19" fmla="*/ 7200 1 2"/>
                <a:gd name="G20" fmla="+- G19 5400 0"/>
                <a:gd name="G21" fmla="cos G20 -5242880"/>
                <a:gd name="G22" fmla="sin G20 -5242880"/>
                <a:gd name="G23" fmla="+- G21 10800 0"/>
                <a:gd name="G24" fmla="+- G12 G23 G22"/>
                <a:gd name="G25" fmla="+- G22 G23 G11"/>
                <a:gd name="G26" fmla="cos 10800 -5242880"/>
                <a:gd name="G27" fmla="sin 10800 -5242880"/>
                <a:gd name="G28" fmla="cos 7200 -5242880"/>
                <a:gd name="G29" fmla="sin 7200 -5242880"/>
                <a:gd name="G30" fmla="+- G26 10800 0"/>
                <a:gd name="G31" fmla="+- G27 10800 0"/>
                <a:gd name="G32" fmla="+- G28 10800 0"/>
                <a:gd name="G33" fmla="+- G29 10800 0"/>
                <a:gd name="G34" fmla="+- G19 5400 0"/>
                <a:gd name="G35" fmla="cos G34 -8519680"/>
                <a:gd name="G36" fmla="sin G34 -8519680"/>
                <a:gd name="G37" fmla="+/ -8519680 -524288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004 w 21600"/>
                <a:gd name="T5" fmla="*/ 368 h 21600"/>
                <a:gd name="T6" fmla="*/ 5014 w 21600"/>
                <a:gd name="T7" fmla="*/ 3905 h 21600"/>
                <a:gd name="T8" fmla="*/ 8936 w 21600"/>
                <a:gd name="T9" fmla="*/ 3845 h 21600"/>
                <a:gd name="T10" fmla="*/ 13144 w 21600"/>
                <a:gd name="T11" fmla="*/ -2495 h 21600"/>
                <a:gd name="T12" fmla="*/ 16794 w 21600"/>
                <a:gd name="T13" fmla="*/ 2717 h 21600"/>
                <a:gd name="T14" fmla="*/ 11581 w 21600"/>
                <a:gd name="T15" fmla="*/ 636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chemeClr val="accent1"/>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8" name="_s4103"/>
            <p:cNvSpPr>
              <a:spLocks noChangeArrowheads="1"/>
            </p:cNvSpPr>
            <p:nvPr/>
          </p:nvSpPr>
          <p:spPr bwMode="auto">
            <a:xfrm>
              <a:off x="3492" y="859"/>
              <a:ext cx="929" cy="929"/>
            </a:xfrm>
            <a:prstGeom prst="rect">
              <a:avLst/>
            </a:prstGeom>
            <a:noFill/>
            <a:ln w="9525">
              <a:noFill/>
              <a:miter lim="800000"/>
              <a:headEnd/>
              <a:tailEnd/>
            </a:ln>
          </p:spPr>
          <p:txBody>
            <a:bodyPr vert="horz" wrap="none" lIns="0" tIns="0" rIns="0" bIns="0" numCol="1" anchor="ctr"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chemeClr val="tx1"/>
                  </a:solidFill>
                  <a:effectLst/>
                  <a:cs typeface="Arial" charset="0"/>
                </a:rPr>
                <a:t>تحديد نوعية الصعوبة</a:t>
              </a:r>
            </a:p>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chemeClr val="tx1"/>
                  </a:solidFill>
                  <a:effectLst/>
                  <a:cs typeface="Arial" charset="0"/>
                </a:rPr>
                <a:t>وتحديد ما إذا كان </a:t>
              </a:r>
              <a:r>
                <a:rPr kumimoji="0" lang="ar-MA" sz="2000" b="1" i="0" u="none" strike="noStrike" cap="none" normalizeH="0" baseline="0" dirty="0" err="1" smtClean="0">
                  <a:ln>
                    <a:noFill/>
                  </a:ln>
                  <a:solidFill>
                    <a:schemeClr val="tx1"/>
                  </a:solidFill>
                  <a:effectLst/>
                  <a:cs typeface="Arial" charset="0"/>
                </a:rPr>
                <a:t>التلمبذ</a:t>
              </a:r>
              <a:endParaRPr kumimoji="0" lang="ar-EG" sz="2000" b="1" i="0" u="none" strike="noStrike" cap="none" normalizeH="0" baseline="0" dirty="0" smtClean="0">
                <a:ln>
                  <a:noFill/>
                </a:ln>
                <a:solidFill>
                  <a:schemeClr val="tx1"/>
                </a:solidFill>
                <a:effectLst/>
                <a:cs typeface="Arial"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chemeClr val="tx1"/>
                  </a:solidFill>
                  <a:effectLst/>
                  <a:cs typeface="Arial" charset="0"/>
                </a:rPr>
                <a:t>يتم</a:t>
              </a:r>
              <a:r>
                <a:rPr kumimoji="0" lang="ar-MA" sz="2000" b="1" i="0" u="none" strike="noStrike" cap="none" normalizeH="0" baseline="0" dirty="0" smtClean="0">
                  <a:ln>
                    <a:noFill/>
                  </a:ln>
                  <a:solidFill>
                    <a:schemeClr val="tx1"/>
                  </a:solidFill>
                  <a:effectLst/>
                  <a:cs typeface="Arial" charset="0"/>
                </a:rPr>
                <a:t>ت</a:t>
              </a:r>
              <a:r>
                <a:rPr kumimoji="0" lang="ar-EG" sz="2000" b="1" i="0" u="none" strike="noStrike" cap="none" normalizeH="0" baseline="0" dirty="0" smtClean="0">
                  <a:ln>
                    <a:noFill/>
                  </a:ln>
                  <a:solidFill>
                    <a:schemeClr val="tx1"/>
                  </a:solidFill>
                  <a:effectLst/>
                  <a:cs typeface="Arial" charset="0"/>
                </a:rPr>
                <a:t>ع بقدرة عقلية عادية</a:t>
              </a:r>
            </a:p>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chemeClr val="tx1"/>
                  </a:solidFill>
                  <a:effectLst/>
                  <a:cs typeface="Arial" charset="0"/>
                </a:rPr>
                <a:t>ومع ذلك يقل تحصيله عن</a:t>
              </a:r>
            </a:p>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chemeClr val="tx1"/>
                  </a:solidFill>
                  <a:effectLst/>
                  <a:cs typeface="Arial" charset="0"/>
                </a:rPr>
                <a:t>المستوى المتوقع منه.</a:t>
              </a:r>
              <a:endParaRPr kumimoji="0" lang="fr-FR" sz="2000" b="1" i="0" u="none" strike="noStrike" cap="none" normalizeH="0" baseline="0" dirty="0" smtClean="0">
                <a:ln>
                  <a:noFill/>
                </a:ln>
                <a:solidFill>
                  <a:schemeClr val="tx1"/>
                </a:solidFill>
                <a:effectLst/>
                <a:cs typeface="Arial" charset="0"/>
              </a:endParaRPr>
            </a:p>
          </p:txBody>
        </p:sp>
        <p:sp>
          <p:nvSpPr>
            <p:cNvPr id="9" name="_s4104"/>
            <p:cNvSpPr>
              <a:spLocks noChangeArrowheads="1"/>
            </p:cNvSpPr>
            <p:nvPr/>
          </p:nvSpPr>
          <p:spPr bwMode="auto">
            <a:xfrm>
              <a:off x="2394" y="2764"/>
              <a:ext cx="929" cy="929"/>
            </a:xfrm>
            <a:prstGeom prst="rect">
              <a:avLst/>
            </a:prstGeom>
            <a:noFill/>
            <a:ln w="9525">
              <a:noFill/>
              <a:miter lim="800000"/>
              <a:headEnd/>
              <a:tailEnd/>
            </a:ln>
          </p:spPr>
          <p:txBody>
            <a:bodyPr vert="horz" wrap="none" lIns="0" tIns="0" rIns="0" bIns="0" numCol="1" anchor="ctr"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smtClean="0">
                  <a:ln>
                    <a:noFill/>
                  </a:ln>
                  <a:solidFill>
                    <a:schemeClr val="tx1"/>
                  </a:solidFill>
                  <a:effectLst/>
                  <a:cs typeface="Arial" charset="0"/>
                </a:rPr>
                <a:t>القيام بتحليل سلوكي</a:t>
              </a:r>
            </a:p>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smtClean="0">
                  <a:ln>
                    <a:noFill/>
                  </a:ln>
                  <a:solidFill>
                    <a:schemeClr val="tx1"/>
                  </a:solidFill>
                  <a:effectLst/>
                  <a:cs typeface="Arial" charset="0"/>
                </a:rPr>
                <a:t>و تحديد طبيعة المشكلة</a:t>
              </a:r>
              <a:endParaRPr kumimoji="0" lang="fr-FR" sz="2000" b="1" i="0" u="none" strike="noStrike" cap="none" normalizeH="0" baseline="0" smtClean="0">
                <a:ln>
                  <a:noFill/>
                </a:ln>
                <a:solidFill>
                  <a:schemeClr val="tx1"/>
                </a:solidFill>
                <a:effectLst/>
                <a:cs typeface="Arial" charset="0"/>
              </a:endParaRPr>
            </a:p>
          </p:txBody>
        </p:sp>
        <p:sp>
          <p:nvSpPr>
            <p:cNvPr id="10" name="_s4105"/>
            <p:cNvSpPr>
              <a:spLocks noChangeArrowheads="1"/>
            </p:cNvSpPr>
            <p:nvPr/>
          </p:nvSpPr>
          <p:spPr bwMode="auto">
            <a:xfrm>
              <a:off x="1293" y="861"/>
              <a:ext cx="929" cy="929"/>
            </a:xfrm>
            <a:prstGeom prst="rect">
              <a:avLst/>
            </a:prstGeom>
            <a:noFill/>
            <a:ln w="9525">
              <a:noFill/>
              <a:miter lim="800000"/>
              <a:headEnd/>
              <a:tailEnd/>
            </a:ln>
          </p:spPr>
          <p:txBody>
            <a:bodyPr vert="horz" wrap="none" lIns="0" tIns="0" rIns="0" bIns="0" numCol="1" anchor="ctr"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smtClean="0">
                  <a:ln>
                    <a:noFill/>
                  </a:ln>
                  <a:solidFill>
                    <a:schemeClr val="tx1"/>
                  </a:solidFill>
                  <a:effectLst/>
                  <a:cs typeface="Arial" charset="0"/>
                </a:rPr>
                <a:t>تحديد العوامل البيئية و النفسية</a:t>
              </a:r>
            </a:p>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smtClean="0">
                  <a:ln>
                    <a:noFill/>
                  </a:ln>
                  <a:solidFill>
                    <a:schemeClr val="tx1"/>
                  </a:solidFill>
                  <a:effectLst/>
                  <a:cs typeface="Arial" charset="0"/>
                </a:rPr>
                <a:t>المرتبطة بصعوبة التعلم و ذلك من </a:t>
              </a:r>
            </a:p>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smtClean="0">
                  <a:ln>
                    <a:noFill/>
                  </a:ln>
                  <a:solidFill>
                    <a:schemeClr val="tx1"/>
                  </a:solidFill>
                  <a:effectLst/>
                  <a:cs typeface="Arial" charset="0"/>
                </a:rPr>
                <a:t>خلال الاختبارات المختلفة .</a:t>
              </a:r>
              <a:endParaRPr kumimoji="0" lang="fr-FR" sz="2000" b="1" i="0" u="none" strike="noStrike" cap="none" normalizeH="0" baseline="0" smtClean="0">
                <a:ln>
                  <a:noFill/>
                </a:ln>
                <a:solidFill>
                  <a:schemeClr val="tx1"/>
                </a:solidFill>
                <a:effectLst/>
                <a:cs typeface="Arial" charset="0"/>
              </a:endParaRPr>
            </a:p>
          </p:txBody>
        </p:sp>
      </p:grpSp>
      <p:pic>
        <p:nvPicPr>
          <p:cNvPr id="142350" name="Picture 14" descr="1HFp20070827123157"/>
          <p:cNvPicPr>
            <a:picLocks noChangeAspect="1" noChangeArrowheads="1" noCrop="1"/>
          </p:cNvPicPr>
          <p:nvPr/>
        </p:nvPicPr>
        <p:blipFill>
          <a:blip r:embed="rId2" cstate="print"/>
          <a:srcRect/>
          <a:stretch>
            <a:fillRect/>
          </a:stretch>
        </p:blipFill>
        <p:spPr bwMode="auto">
          <a:xfrm>
            <a:off x="3938323" y="2924175"/>
            <a:ext cx="1537494" cy="1905000"/>
          </a:xfrm>
          <a:prstGeom prst="rect">
            <a:avLst/>
          </a:prstGeom>
          <a:noFill/>
        </p:spPr>
      </p:pic>
    </p:spTree>
  </p:cSld>
  <p:clrMapOvr>
    <a:masterClrMapping/>
  </p:clrMapOvr>
  <p:transition spd="med" advTm="2000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3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Diagram 2"/>
          <p:cNvGrpSpPr>
            <a:grpSpLocks noChangeAspect="1"/>
          </p:cNvGrpSpPr>
          <p:nvPr/>
        </p:nvGrpSpPr>
        <p:grpSpPr bwMode="auto">
          <a:xfrm>
            <a:off x="1727434" y="758574"/>
            <a:ext cx="6098344" cy="5861669"/>
            <a:chOff x="1293" y="436"/>
            <a:chExt cx="3128" cy="3257"/>
          </a:xfrm>
        </p:grpSpPr>
        <p:sp>
          <p:nvSpPr>
            <p:cNvPr id="5" name="_s5124"/>
            <p:cNvSpPr>
              <a:spLocks noChangeArrowheads="1" noTextEdit="1"/>
            </p:cNvSpPr>
            <p:nvPr/>
          </p:nvSpPr>
          <p:spPr bwMode="auto">
            <a:xfrm>
              <a:off x="1699" y="436"/>
              <a:ext cx="2316" cy="2316"/>
            </a:xfrm>
            <a:custGeom>
              <a:avLst/>
              <a:gdLst>
                <a:gd name="G0" fmla="+- -5242880 0 0"/>
                <a:gd name="G1" fmla="+- -8519680 0 0"/>
                <a:gd name="G2" fmla="+- -5242880 0 -8519680"/>
                <a:gd name="G3" fmla="+- 10800 0 0"/>
                <a:gd name="G4" fmla="+- 0 0 -5242880"/>
                <a:gd name="T0" fmla="*/ 360 256 1"/>
                <a:gd name="T1" fmla="*/ 0 256 1"/>
                <a:gd name="G5" fmla="+- G2 T0 T1"/>
                <a:gd name="G6" fmla="?: G2 G2 G5"/>
                <a:gd name="G7" fmla="+- 0 0 G6"/>
                <a:gd name="G8" fmla="+- 7200 0 0"/>
                <a:gd name="G9" fmla="+- 0 0 -8519680"/>
                <a:gd name="G10" fmla="+- 7200 0 2700"/>
                <a:gd name="G11" fmla="cos G10 -5242880"/>
                <a:gd name="G12" fmla="sin G10 -5242880"/>
                <a:gd name="G13" fmla="cos 13500 -5242880"/>
                <a:gd name="G14" fmla="sin 13500 -5242880"/>
                <a:gd name="G15" fmla="+- G11 10800 0"/>
                <a:gd name="G16" fmla="+- G12 10800 0"/>
                <a:gd name="G17" fmla="+- G13 10800 0"/>
                <a:gd name="G18" fmla="+- G14 10800 0"/>
                <a:gd name="G19" fmla="*/ 7200 1 2"/>
                <a:gd name="G20" fmla="+- G19 5400 0"/>
                <a:gd name="G21" fmla="cos G20 -5242880"/>
                <a:gd name="G22" fmla="sin G20 -5242880"/>
                <a:gd name="G23" fmla="+- G21 10800 0"/>
                <a:gd name="G24" fmla="+- G12 G23 G22"/>
                <a:gd name="G25" fmla="+- G22 G23 G11"/>
                <a:gd name="G26" fmla="cos 10800 -5242880"/>
                <a:gd name="G27" fmla="sin 10800 -5242880"/>
                <a:gd name="G28" fmla="cos 7200 -5242880"/>
                <a:gd name="G29" fmla="sin 7200 -5242880"/>
                <a:gd name="G30" fmla="+- G26 10800 0"/>
                <a:gd name="G31" fmla="+- G27 10800 0"/>
                <a:gd name="G32" fmla="+- G28 10800 0"/>
                <a:gd name="G33" fmla="+- G29 10800 0"/>
                <a:gd name="G34" fmla="+- G19 5400 0"/>
                <a:gd name="G35" fmla="cos G34 -8519680"/>
                <a:gd name="G36" fmla="sin G34 -8519680"/>
                <a:gd name="G37" fmla="+/ -8519680 -524288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004 w 21600"/>
                <a:gd name="T5" fmla="*/ 368 h 21600"/>
                <a:gd name="T6" fmla="*/ 5014 w 21600"/>
                <a:gd name="T7" fmla="*/ 3905 h 21600"/>
                <a:gd name="T8" fmla="*/ 8936 w 21600"/>
                <a:gd name="T9" fmla="*/ 3845 h 21600"/>
                <a:gd name="T10" fmla="*/ 13144 w 21600"/>
                <a:gd name="T11" fmla="*/ -2495 h 21600"/>
                <a:gd name="T12" fmla="*/ 16794 w 21600"/>
                <a:gd name="T13" fmla="*/ 2717 h 21600"/>
                <a:gd name="T14" fmla="*/ 11581 w 21600"/>
                <a:gd name="T15" fmla="*/ 636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chemeClr val="accent1"/>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6" name="_s5125"/>
            <p:cNvSpPr>
              <a:spLocks noChangeArrowheads="1" noTextEdit="1"/>
            </p:cNvSpPr>
            <p:nvPr/>
          </p:nvSpPr>
          <p:spPr bwMode="auto">
            <a:xfrm rot="7200000">
              <a:off x="2015" y="984"/>
              <a:ext cx="2316" cy="2316"/>
            </a:xfrm>
            <a:custGeom>
              <a:avLst/>
              <a:gdLst>
                <a:gd name="G0" fmla="+- -5242880 0 0"/>
                <a:gd name="G1" fmla="+- -8519680 0 0"/>
                <a:gd name="G2" fmla="+- -5242880 0 -8519680"/>
                <a:gd name="G3" fmla="+- 10800 0 0"/>
                <a:gd name="G4" fmla="+- 0 0 -5242880"/>
                <a:gd name="T0" fmla="*/ 360 256 1"/>
                <a:gd name="T1" fmla="*/ 0 256 1"/>
                <a:gd name="G5" fmla="+- G2 T0 T1"/>
                <a:gd name="G6" fmla="?: G2 G2 G5"/>
                <a:gd name="G7" fmla="+- 0 0 G6"/>
                <a:gd name="G8" fmla="+- 7200 0 0"/>
                <a:gd name="G9" fmla="+- 0 0 -8519680"/>
                <a:gd name="G10" fmla="+- 7200 0 2700"/>
                <a:gd name="G11" fmla="cos G10 -5242880"/>
                <a:gd name="G12" fmla="sin G10 -5242880"/>
                <a:gd name="G13" fmla="cos 13500 -5242880"/>
                <a:gd name="G14" fmla="sin 13500 -5242880"/>
                <a:gd name="G15" fmla="+- G11 10800 0"/>
                <a:gd name="G16" fmla="+- G12 10800 0"/>
                <a:gd name="G17" fmla="+- G13 10800 0"/>
                <a:gd name="G18" fmla="+- G14 10800 0"/>
                <a:gd name="G19" fmla="*/ 7200 1 2"/>
                <a:gd name="G20" fmla="+- G19 5400 0"/>
                <a:gd name="G21" fmla="cos G20 -5242880"/>
                <a:gd name="G22" fmla="sin G20 -5242880"/>
                <a:gd name="G23" fmla="+- G21 10800 0"/>
                <a:gd name="G24" fmla="+- G12 G23 G22"/>
                <a:gd name="G25" fmla="+- G22 G23 G11"/>
                <a:gd name="G26" fmla="cos 10800 -5242880"/>
                <a:gd name="G27" fmla="sin 10800 -5242880"/>
                <a:gd name="G28" fmla="cos 7200 -5242880"/>
                <a:gd name="G29" fmla="sin 7200 -5242880"/>
                <a:gd name="G30" fmla="+- G26 10800 0"/>
                <a:gd name="G31" fmla="+- G27 10800 0"/>
                <a:gd name="G32" fmla="+- G28 10800 0"/>
                <a:gd name="G33" fmla="+- G29 10800 0"/>
                <a:gd name="G34" fmla="+- G19 5400 0"/>
                <a:gd name="G35" fmla="cos G34 -8519680"/>
                <a:gd name="G36" fmla="sin G34 -8519680"/>
                <a:gd name="G37" fmla="+/ -8519680 -524288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004 w 21600"/>
                <a:gd name="T5" fmla="*/ 368 h 21600"/>
                <a:gd name="T6" fmla="*/ 5014 w 21600"/>
                <a:gd name="T7" fmla="*/ 3905 h 21600"/>
                <a:gd name="T8" fmla="*/ 8936 w 21600"/>
                <a:gd name="T9" fmla="*/ 3845 h 21600"/>
                <a:gd name="T10" fmla="*/ 13144 w 21600"/>
                <a:gd name="T11" fmla="*/ -2495 h 21600"/>
                <a:gd name="T12" fmla="*/ 16794 w 21600"/>
                <a:gd name="T13" fmla="*/ 2717 h 21600"/>
                <a:gd name="T14" fmla="*/ 11581 w 21600"/>
                <a:gd name="T15" fmla="*/ 636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chemeClr val="accent1"/>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7" name="_s5126"/>
            <p:cNvSpPr>
              <a:spLocks noChangeArrowheads="1" noTextEdit="1"/>
            </p:cNvSpPr>
            <p:nvPr/>
          </p:nvSpPr>
          <p:spPr bwMode="auto">
            <a:xfrm rot="14400000">
              <a:off x="1382" y="983"/>
              <a:ext cx="2316" cy="2316"/>
            </a:xfrm>
            <a:custGeom>
              <a:avLst/>
              <a:gdLst>
                <a:gd name="G0" fmla="+- -5242880 0 0"/>
                <a:gd name="G1" fmla="+- -8519680 0 0"/>
                <a:gd name="G2" fmla="+- -5242880 0 -8519680"/>
                <a:gd name="G3" fmla="+- 10800 0 0"/>
                <a:gd name="G4" fmla="+- 0 0 -5242880"/>
                <a:gd name="T0" fmla="*/ 360 256 1"/>
                <a:gd name="T1" fmla="*/ 0 256 1"/>
                <a:gd name="G5" fmla="+- G2 T0 T1"/>
                <a:gd name="G6" fmla="?: G2 G2 G5"/>
                <a:gd name="G7" fmla="+- 0 0 G6"/>
                <a:gd name="G8" fmla="+- 7200 0 0"/>
                <a:gd name="G9" fmla="+- 0 0 -8519680"/>
                <a:gd name="G10" fmla="+- 7200 0 2700"/>
                <a:gd name="G11" fmla="cos G10 -5242880"/>
                <a:gd name="G12" fmla="sin G10 -5242880"/>
                <a:gd name="G13" fmla="cos 13500 -5242880"/>
                <a:gd name="G14" fmla="sin 13500 -5242880"/>
                <a:gd name="G15" fmla="+- G11 10800 0"/>
                <a:gd name="G16" fmla="+- G12 10800 0"/>
                <a:gd name="G17" fmla="+- G13 10800 0"/>
                <a:gd name="G18" fmla="+- G14 10800 0"/>
                <a:gd name="G19" fmla="*/ 7200 1 2"/>
                <a:gd name="G20" fmla="+- G19 5400 0"/>
                <a:gd name="G21" fmla="cos G20 -5242880"/>
                <a:gd name="G22" fmla="sin G20 -5242880"/>
                <a:gd name="G23" fmla="+- G21 10800 0"/>
                <a:gd name="G24" fmla="+- G12 G23 G22"/>
                <a:gd name="G25" fmla="+- G22 G23 G11"/>
                <a:gd name="G26" fmla="cos 10800 -5242880"/>
                <a:gd name="G27" fmla="sin 10800 -5242880"/>
                <a:gd name="G28" fmla="cos 7200 -5242880"/>
                <a:gd name="G29" fmla="sin 7200 -5242880"/>
                <a:gd name="G30" fmla="+- G26 10800 0"/>
                <a:gd name="G31" fmla="+- G27 10800 0"/>
                <a:gd name="G32" fmla="+- G28 10800 0"/>
                <a:gd name="G33" fmla="+- G29 10800 0"/>
                <a:gd name="G34" fmla="+- G19 5400 0"/>
                <a:gd name="G35" fmla="cos G34 -8519680"/>
                <a:gd name="G36" fmla="sin G34 -8519680"/>
                <a:gd name="G37" fmla="+/ -8519680 -524288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004 w 21600"/>
                <a:gd name="T5" fmla="*/ 368 h 21600"/>
                <a:gd name="T6" fmla="*/ 5014 w 21600"/>
                <a:gd name="T7" fmla="*/ 3905 h 21600"/>
                <a:gd name="T8" fmla="*/ 8936 w 21600"/>
                <a:gd name="T9" fmla="*/ 3845 h 21600"/>
                <a:gd name="T10" fmla="*/ 13144 w 21600"/>
                <a:gd name="T11" fmla="*/ -2495 h 21600"/>
                <a:gd name="T12" fmla="*/ 16794 w 21600"/>
                <a:gd name="T13" fmla="*/ 2717 h 21600"/>
                <a:gd name="T14" fmla="*/ 11581 w 21600"/>
                <a:gd name="T15" fmla="*/ 636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chemeClr val="accent1"/>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8" name="_s5127"/>
            <p:cNvSpPr>
              <a:spLocks noChangeArrowheads="1"/>
            </p:cNvSpPr>
            <p:nvPr/>
          </p:nvSpPr>
          <p:spPr bwMode="auto">
            <a:xfrm>
              <a:off x="3323" y="859"/>
              <a:ext cx="1098" cy="929"/>
            </a:xfrm>
            <a:prstGeom prst="rect">
              <a:avLst/>
            </a:prstGeom>
            <a:noFill/>
            <a:ln w="9525">
              <a:noFill/>
              <a:miter lim="800000"/>
              <a:headEnd/>
              <a:tailEnd/>
            </a:ln>
          </p:spPr>
          <p:txBody>
            <a:bodyPr vert="horz" wrap="none" lIns="0" tIns="0" rIns="0" bIns="0" numCol="1" anchor="ctr"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chemeClr val="hlink"/>
                  </a:solidFill>
                  <a:effectLst/>
                  <a:cs typeface="Arial" charset="0"/>
                </a:rPr>
                <a:t>تقديم بعض الفروض</a:t>
              </a:r>
            </a:p>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chemeClr val="hlink"/>
                  </a:solidFill>
                  <a:effectLst/>
                  <a:cs typeface="Arial" charset="0"/>
                </a:rPr>
                <a:t>حول تشخيص حالة </a:t>
              </a:r>
              <a:r>
                <a:rPr kumimoji="0" lang="ar-MA" sz="2000" b="1" i="0" u="none" strike="noStrike" cap="none" normalizeH="0" baseline="0" dirty="0" smtClean="0">
                  <a:ln>
                    <a:noFill/>
                  </a:ln>
                  <a:solidFill>
                    <a:schemeClr val="hlink"/>
                  </a:solidFill>
                  <a:effectLst/>
                  <a:cs typeface="Arial" charset="0"/>
                </a:rPr>
                <a:t>التلميذ</a:t>
              </a:r>
              <a:endParaRPr kumimoji="0" lang="ar-EG" sz="2000" b="1" i="0" u="none" strike="noStrike" cap="none" normalizeH="0" baseline="0" dirty="0" smtClean="0">
                <a:ln>
                  <a:noFill/>
                </a:ln>
                <a:solidFill>
                  <a:schemeClr val="hlink"/>
                </a:solidFill>
                <a:effectLst/>
                <a:cs typeface="Arial"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chemeClr val="hlink"/>
                  </a:solidFill>
                  <a:effectLst/>
                  <a:cs typeface="Arial" charset="0"/>
                </a:rPr>
                <a:t> بناء على البيانات المتوفرة</a:t>
              </a:r>
            </a:p>
            <a:p>
              <a:pPr marL="0" marR="0" lvl="0" indent="0" algn="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chemeClr val="hlink"/>
                  </a:solidFill>
                  <a:effectLst/>
                  <a:cs typeface="Arial" charset="0"/>
                </a:rPr>
                <a:t>عن طبيعة المشكلة</a:t>
              </a:r>
              <a:r>
                <a:rPr kumimoji="0" lang="ar-EG" sz="2000" b="1" i="0" u="none" strike="noStrike" cap="none" normalizeH="0" baseline="0" dirty="0" smtClean="0">
                  <a:ln>
                    <a:noFill/>
                  </a:ln>
                  <a:solidFill>
                    <a:schemeClr val="tx1"/>
                  </a:solidFill>
                  <a:effectLst/>
                  <a:cs typeface="Arial" charset="0"/>
                </a:rPr>
                <a:t>.</a:t>
              </a:r>
              <a:endParaRPr kumimoji="0" lang="fr-FR" sz="2000" b="1" i="0" u="none" strike="noStrike" cap="none" normalizeH="0" baseline="0" dirty="0" smtClean="0">
                <a:ln>
                  <a:noFill/>
                </a:ln>
                <a:solidFill>
                  <a:schemeClr val="tx1"/>
                </a:solidFill>
                <a:effectLst/>
                <a:cs typeface="Arial" charset="0"/>
              </a:endParaRPr>
            </a:p>
          </p:txBody>
        </p:sp>
        <p:sp>
          <p:nvSpPr>
            <p:cNvPr id="9" name="_s5128"/>
            <p:cNvSpPr>
              <a:spLocks noChangeArrowheads="1"/>
            </p:cNvSpPr>
            <p:nvPr/>
          </p:nvSpPr>
          <p:spPr bwMode="auto">
            <a:xfrm>
              <a:off x="2394" y="2764"/>
              <a:ext cx="929" cy="929"/>
            </a:xfrm>
            <a:prstGeom prst="rect">
              <a:avLst/>
            </a:prstGeom>
            <a:noFill/>
            <a:ln w="9525">
              <a:noFill/>
              <a:miter lim="800000"/>
              <a:headEnd/>
              <a:tailEnd/>
            </a:ln>
          </p:spPr>
          <p:txBody>
            <a:bodyPr vert="horz" wrap="none" lIns="0" tIns="0" rIns="0" bIns="0" numCol="1" anchor="ctr"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EG" sz="1800" b="1" i="0" u="none" strike="noStrike" cap="none" normalizeH="0" baseline="0" smtClean="0">
                  <a:ln>
                    <a:noFill/>
                  </a:ln>
                  <a:solidFill>
                    <a:schemeClr val="hlink"/>
                  </a:solidFill>
                  <a:effectLst/>
                  <a:cs typeface="Arial" charset="0"/>
                </a:rPr>
                <a:t>اقتراح البرنامج العلاجي </a:t>
              </a:r>
            </a:p>
            <a:p>
              <a:pPr marL="0" marR="0" lvl="0" indent="0" algn="r" defTabSz="914400" rtl="1" eaLnBrk="1" fontAlgn="base" latinLnBrk="0" hangingPunct="1">
                <a:lnSpc>
                  <a:spcPct val="100000"/>
                </a:lnSpc>
                <a:spcBef>
                  <a:spcPct val="0"/>
                </a:spcBef>
                <a:spcAft>
                  <a:spcPct val="0"/>
                </a:spcAft>
                <a:buClrTx/>
                <a:buSzTx/>
                <a:buFontTx/>
                <a:buNone/>
                <a:tabLst/>
              </a:pPr>
              <a:r>
                <a:rPr kumimoji="0" lang="ar-EG" sz="1800" b="1" i="0" u="none" strike="noStrike" cap="none" normalizeH="0" baseline="0" smtClean="0">
                  <a:ln>
                    <a:noFill/>
                  </a:ln>
                  <a:solidFill>
                    <a:schemeClr val="hlink"/>
                  </a:solidFill>
                  <a:effectLst/>
                  <a:cs typeface="Arial" charset="0"/>
                </a:rPr>
                <a:t>و تحديد الأهداف التعليمية</a:t>
              </a:r>
            </a:p>
            <a:p>
              <a:pPr marL="0" marR="0" lvl="0" indent="0" algn="r" defTabSz="914400" rtl="1" eaLnBrk="1" fontAlgn="base" latinLnBrk="0" hangingPunct="1">
                <a:lnSpc>
                  <a:spcPct val="100000"/>
                </a:lnSpc>
                <a:spcBef>
                  <a:spcPct val="0"/>
                </a:spcBef>
                <a:spcAft>
                  <a:spcPct val="0"/>
                </a:spcAft>
                <a:buClrTx/>
                <a:buSzTx/>
                <a:buFontTx/>
                <a:buNone/>
                <a:tabLst/>
              </a:pPr>
              <a:r>
                <a:rPr kumimoji="0" lang="ar-EG" sz="1800" b="1" i="0" u="none" strike="noStrike" cap="none" normalizeH="0" baseline="0" smtClean="0">
                  <a:ln>
                    <a:noFill/>
                  </a:ln>
                  <a:solidFill>
                    <a:schemeClr val="hlink"/>
                  </a:solidFill>
                  <a:effectLst/>
                  <a:cs typeface="Arial" charset="0"/>
                </a:rPr>
                <a:t>و المواد التعليمية و الطرق</a:t>
              </a:r>
            </a:p>
            <a:p>
              <a:pPr marL="0" marR="0" lvl="0" indent="0" algn="r" defTabSz="914400" rtl="1" eaLnBrk="1" fontAlgn="base" latinLnBrk="0" hangingPunct="1">
                <a:lnSpc>
                  <a:spcPct val="100000"/>
                </a:lnSpc>
                <a:spcBef>
                  <a:spcPct val="0"/>
                </a:spcBef>
                <a:spcAft>
                  <a:spcPct val="0"/>
                </a:spcAft>
                <a:buClrTx/>
                <a:buSzTx/>
                <a:buFontTx/>
                <a:buNone/>
                <a:tabLst/>
              </a:pPr>
              <a:r>
                <a:rPr kumimoji="0" lang="ar-EG" sz="1800" b="1" i="0" u="none" strike="noStrike" cap="none" normalizeH="0" baseline="0" smtClean="0">
                  <a:ln>
                    <a:noFill/>
                  </a:ln>
                  <a:solidFill>
                    <a:schemeClr val="hlink"/>
                  </a:solidFill>
                  <a:effectLst/>
                  <a:cs typeface="Arial" charset="0"/>
                </a:rPr>
                <a:t>المناسبة مع الأخذ في الاعتبار</a:t>
              </a:r>
            </a:p>
            <a:p>
              <a:pPr marL="0" marR="0" lvl="0" indent="0" algn="r" defTabSz="914400" rtl="1" eaLnBrk="1" fontAlgn="base" latinLnBrk="0" hangingPunct="1">
                <a:lnSpc>
                  <a:spcPct val="100000"/>
                </a:lnSpc>
                <a:spcBef>
                  <a:spcPct val="0"/>
                </a:spcBef>
                <a:spcAft>
                  <a:spcPct val="0"/>
                </a:spcAft>
                <a:buClrTx/>
                <a:buSzTx/>
                <a:buFontTx/>
                <a:buNone/>
                <a:tabLst/>
              </a:pPr>
              <a:r>
                <a:rPr kumimoji="0" lang="ar-EG" sz="1800" b="1" i="0" u="none" strike="noStrike" cap="none" normalizeH="0" baseline="0" smtClean="0">
                  <a:ln>
                    <a:noFill/>
                  </a:ln>
                  <a:solidFill>
                    <a:schemeClr val="hlink"/>
                  </a:solidFill>
                  <a:effectLst/>
                  <a:cs typeface="Arial" charset="0"/>
                </a:rPr>
                <a:t>نقاط القوة و الضعف .</a:t>
              </a:r>
              <a:endParaRPr kumimoji="0" lang="fr-FR" sz="1800" b="1" i="0" u="none" strike="noStrike" cap="none" normalizeH="0" baseline="0" smtClean="0">
                <a:ln>
                  <a:noFill/>
                </a:ln>
                <a:solidFill>
                  <a:schemeClr val="hlink"/>
                </a:solidFill>
                <a:effectLst/>
                <a:cs typeface="Arial" charset="0"/>
              </a:endParaRPr>
            </a:p>
          </p:txBody>
        </p:sp>
        <p:sp>
          <p:nvSpPr>
            <p:cNvPr id="10" name="_s5129"/>
            <p:cNvSpPr>
              <a:spLocks noChangeArrowheads="1"/>
            </p:cNvSpPr>
            <p:nvPr/>
          </p:nvSpPr>
          <p:spPr bwMode="auto">
            <a:xfrm>
              <a:off x="1293" y="861"/>
              <a:ext cx="929" cy="929"/>
            </a:xfrm>
            <a:prstGeom prst="rect">
              <a:avLst/>
            </a:prstGeom>
            <a:noFill/>
            <a:ln w="9525">
              <a:noFill/>
              <a:miter lim="800000"/>
              <a:headEnd/>
              <a:tailEnd/>
            </a:ln>
          </p:spPr>
          <p:txBody>
            <a:bodyPr vert="horz" wrap="none" lIns="0" tIns="0" rIns="0" bIns="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700" b="1" i="0" u="none" strike="noStrike" cap="none" normalizeH="0" baseline="0" smtClean="0">
                  <a:ln>
                    <a:noFill/>
                  </a:ln>
                  <a:solidFill>
                    <a:schemeClr val="tx2"/>
                  </a:solidFill>
                  <a:effectLst/>
                  <a:cs typeface="Arial" charset="0"/>
                </a:rPr>
                <a:t>تطبيق العلاج</a:t>
              </a:r>
              <a:endParaRPr kumimoji="0" lang="fr-FR" sz="2700" b="1" i="0" u="none" strike="noStrike" cap="none" normalizeH="0" baseline="0" smtClean="0">
                <a:ln>
                  <a:noFill/>
                </a:ln>
                <a:solidFill>
                  <a:schemeClr val="tx2"/>
                </a:solidFill>
                <a:effectLst/>
                <a:cs typeface="Arial" charset="0"/>
              </a:endParaRPr>
            </a:p>
          </p:txBody>
        </p:sp>
      </p:grpSp>
      <p:pic>
        <p:nvPicPr>
          <p:cNvPr id="146447" name="Picture 15" descr="do7a_246"/>
          <p:cNvPicPr>
            <a:picLocks noChangeAspect="1" noChangeArrowheads="1" noCrop="1"/>
          </p:cNvPicPr>
          <p:nvPr/>
        </p:nvPicPr>
        <p:blipFill>
          <a:blip r:embed="rId2" cstate="print"/>
          <a:srcRect/>
          <a:stretch>
            <a:fillRect/>
          </a:stretch>
        </p:blipFill>
        <p:spPr bwMode="auto">
          <a:xfrm>
            <a:off x="3929725" y="2952751"/>
            <a:ext cx="1446344" cy="1628775"/>
          </a:xfrm>
          <a:prstGeom prst="rect">
            <a:avLst/>
          </a:prstGeom>
          <a:noFill/>
        </p:spPr>
      </p:pic>
    </p:spTree>
  </p:cSld>
  <p:clrMapOvr>
    <a:masterClrMapping/>
  </p:clrMapOvr>
  <p:transition spd="med" advTm="2000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
          <p:cNvSpPr>
            <a:spLocks noChangeArrowheads="1"/>
          </p:cNvSpPr>
          <p:nvPr/>
        </p:nvSpPr>
        <p:spPr bwMode="auto">
          <a:xfrm>
            <a:off x="381000" y="844234"/>
            <a:ext cx="9281161" cy="5016758"/>
          </a:xfrm>
          <a:prstGeom prst="rect">
            <a:avLst/>
          </a:prstGeom>
          <a:noFill/>
          <a:ln w="9525">
            <a:noFill/>
            <a:miter lim="800000"/>
            <a:headEnd/>
            <a:tailEnd/>
          </a:ln>
          <a:effectLst/>
        </p:spPr>
        <p:txBody>
          <a:bodyPr wrap="square">
            <a:spAutoFit/>
          </a:bodyPr>
          <a:lstStyle/>
          <a:p>
            <a:pPr marL="365125" indent="-273050" algn="r" rtl="1">
              <a:spcAft>
                <a:spcPts val="1200"/>
              </a:spcAft>
              <a:buClr>
                <a:srgbClr val="C00000"/>
              </a:buClr>
              <a:buFont typeface="Wingdings" pitchFamily="2" charset="2"/>
              <a:buChar char="§"/>
            </a:pPr>
            <a:r>
              <a:rPr lang="ar-SA" sz="2400" b="1" dirty="0" smtClean="0">
                <a:solidFill>
                  <a:schemeClr val="accent1">
                    <a:lumMod val="50000"/>
                  </a:schemeClr>
                </a:solidFill>
              </a:rPr>
              <a:t>دراسة </a:t>
            </a:r>
            <a:r>
              <a:rPr lang="ar-SA" sz="2400" b="1" dirty="0">
                <a:solidFill>
                  <a:schemeClr val="accent1">
                    <a:lumMod val="50000"/>
                  </a:schemeClr>
                </a:solidFill>
              </a:rPr>
              <a:t>وتحليل نماذج أعمال التلاميذ للتعرف على نوعية الأخطاء التي </a:t>
            </a:r>
            <a:r>
              <a:rPr lang="ar-SA" sz="2400" b="1" dirty="0" smtClean="0">
                <a:solidFill>
                  <a:schemeClr val="accent1">
                    <a:lumMod val="50000"/>
                  </a:schemeClr>
                </a:solidFill>
              </a:rPr>
              <a:t>يقع</a:t>
            </a:r>
            <a:r>
              <a:rPr lang="ar-MA" sz="2400" b="1" dirty="0" smtClean="0">
                <a:solidFill>
                  <a:schemeClr val="accent1">
                    <a:lumMod val="50000"/>
                  </a:schemeClr>
                </a:solidFill>
              </a:rPr>
              <a:t>ون</a:t>
            </a:r>
            <a:r>
              <a:rPr lang="ar-SA" sz="2400" b="1" dirty="0" smtClean="0">
                <a:solidFill>
                  <a:schemeClr val="accent1">
                    <a:lumMod val="50000"/>
                  </a:schemeClr>
                </a:solidFill>
              </a:rPr>
              <a:t> فيها</a:t>
            </a:r>
            <a:r>
              <a:rPr lang="ar-MA" sz="2400" b="1" dirty="0" err="1" smtClean="0">
                <a:solidFill>
                  <a:schemeClr val="accent1">
                    <a:lumMod val="50000"/>
                  </a:schemeClr>
                </a:solidFill>
              </a:rPr>
              <a:t>؛</a:t>
            </a:r>
            <a:endParaRPr lang="ar-MA" sz="2400" b="1" dirty="0" smtClean="0">
              <a:solidFill>
                <a:schemeClr val="accent1">
                  <a:lumMod val="50000"/>
                </a:schemeClr>
              </a:solidFill>
            </a:endParaRPr>
          </a:p>
          <a:p>
            <a:pPr marL="365125" indent="-273050" algn="r" rtl="1">
              <a:spcAft>
                <a:spcPts val="1200"/>
              </a:spcAft>
              <a:buClr>
                <a:srgbClr val="C00000"/>
              </a:buClr>
              <a:buFont typeface="Wingdings" pitchFamily="2" charset="2"/>
              <a:buChar char="§"/>
            </a:pPr>
            <a:r>
              <a:rPr lang="ar-MA" sz="2400" b="1" dirty="0" smtClean="0">
                <a:solidFill>
                  <a:schemeClr val="accent1">
                    <a:lumMod val="50000"/>
                  </a:schemeClr>
                </a:solidFill>
              </a:rPr>
              <a:t>استثمار نتائج </a:t>
            </a:r>
            <a:r>
              <a:rPr lang="ar-MA" sz="2400" b="1" dirty="0" err="1" smtClean="0">
                <a:solidFill>
                  <a:schemeClr val="accent1">
                    <a:lumMod val="50000"/>
                  </a:schemeClr>
                </a:solidFill>
              </a:rPr>
              <a:t>كواشف</a:t>
            </a:r>
            <a:r>
              <a:rPr lang="ar-MA" sz="2400" b="1" dirty="0" smtClean="0">
                <a:solidFill>
                  <a:schemeClr val="accent1">
                    <a:lumMod val="50000"/>
                  </a:schemeClr>
                </a:solidFill>
              </a:rPr>
              <a:t> </a:t>
            </a:r>
            <a:r>
              <a:rPr lang="ar-MA" sz="2400" b="1" dirty="0" err="1" smtClean="0">
                <a:solidFill>
                  <a:schemeClr val="accent1">
                    <a:lumMod val="50000"/>
                  </a:schemeClr>
                </a:solidFill>
              </a:rPr>
              <a:t>النقط؛</a:t>
            </a:r>
            <a:endParaRPr lang="ar-MA" sz="2400" b="1" dirty="0" smtClean="0">
              <a:solidFill>
                <a:schemeClr val="accent1">
                  <a:lumMod val="50000"/>
                </a:schemeClr>
              </a:solidFill>
            </a:endParaRPr>
          </a:p>
          <a:p>
            <a:pPr marL="365125" indent="-273050" algn="r" rtl="1">
              <a:spcAft>
                <a:spcPts val="1200"/>
              </a:spcAft>
              <a:buClr>
                <a:srgbClr val="C00000"/>
              </a:buClr>
              <a:buFont typeface="Wingdings" pitchFamily="2" charset="2"/>
              <a:buChar char="§"/>
            </a:pPr>
            <a:r>
              <a:rPr lang="ar-MA" sz="2400" b="1" dirty="0" smtClean="0">
                <a:solidFill>
                  <a:schemeClr val="accent1">
                    <a:lumMod val="50000"/>
                  </a:schemeClr>
                </a:solidFill>
              </a:rPr>
              <a:t>استخدام تقنية </a:t>
            </a:r>
            <a:r>
              <a:rPr lang="ar-MA" sz="2400" b="1" dirty="0" err="1" smtClean="0">
                <a:solidFill>
                  <a:schemeClr val="accent1">
                    <a:lumMod val="50000"/>
                  </a:schemeClr>
                </a:solidFill>
              </a:rPr>
              <a:t>الملاحظة؛</a:t>
            </a:r>
            <a:endParaRPr lang="ar-MA" sz="2400" b="1" dirty="0" smtClean="0">
              <a:solidFill>
                <a:schemeClr val="accent1">
                  <a:lumMod val="50000"/>
                </a:schemeClr>
              </a:solidFill>
            </a:endParaRPr>
          </a:p>
          <a:p>
            <a:pPr marL="365125" indent="-273050" algn="r" rtl="1">
              <a:spcAft>
                <a:spcPts val="1200"/>
              </a:spcAft>
              <a:buClr>
                <a:srgbClr val="C00000"/>
              </a:buClr>
              <a:buFont typeface="Wingdings" pitchFamily="2" charset="2"/>
              <a:buChar char="§"/>
            </a:pPr>
            <a:r>
              <a:rPr lang="ar-MA" sz="2400" b="1" dirty="0" smtClean="0">
                <a:solidFill>
                  <a:schemeClr val="accent1">
                    <a:lumMod val="50000"/>
                  </a:schemeClr>
                </a:solidFill>
              </a:rPr>
              <a:t>تشخيص </a:t>
            </a:r>
            <a:r>
              <a:rPr lang="ar-MA" sz="2400" b="1" dirty="0" err="1" smtClean="0">
                <a:solidFill>
                  <a:schemeClr val="accent1">
                    <a:lumMod val="50000"/>
                  </a:schemeClr>
                </a:solidFill>
              </a:rPr>
              <a:t>الأخطاء؛</a:t>
            </a:r>
            <a:endParaRPr lang="ar-MA" sz="2400" b="1" dirty="0" smtClean="0">
              <a:solidFill>
                <a:schemeClr val="accent1">
                  <a:lumMod val="50000"/>
                </a:schemeClr>
              </a:solidFill>
            </a:endParaRPr>
          </a:p>
          <a:p>
            <a:pPr marL="365125" indent="-273050" algn="r" rtl="1">
              <a:spcAft>
                <a:spcPts val="1200"/>
              </a:spcAft>
              <a:buClr>
                <a:srgbClr val="C00000"/>
              </a:buClr>
              <a:buFont typeface="Wingdings" pitchFamily="2" charset="2"/>
              <a:buChar char="§"/>
            </a:pPr>
            <a:r>
              <a:rPr lang="ar-MA" sz="2400" b="1" dirty="0" smtClean="0">
                <a:solidFill>
                  <a:schemeClr val="accent1">
                    <a:lumMod val="50000"/>
                  </a:schemeClr>
                </a:solidFill>
              </a:rPr>
              <a:t>محاضر نتائج المجالس </a:t>
            </a:r>
            <a:r>
              <a:rPr lang="ar-MA" sz="2400" b="1" dirty="0" err="1" smtClean="0">
                <a:solidFill>
                  <a:schemeClr val="accent1">
                    <a:lumMod val="50000"/>
                  </a:schemeClr>
                </a:solidFill>
              </a:rPr>
              <a:t>التعليمية؛</a:t>
            </a:r>
            <a:endParaRPr lang="ar-MA" sz="2400" b="1" dirty="0" smtClean="0">
              <a:solidFill>
                <a:schemeClr val="accent1">
                  <a:lumMod val="50000"/>
                </a:schemeClr>
              </a:solidFill>
            </a:endParaRPr>
          </a:p>
          <a:p>
            <a:pPr marL="365125" indent="-273050" algn="r" rtl="1">
              <a:spcAft>
                <a:spcPts val="1200"/>
              </a:spcAft>
              <a:buClr>
                <a:srgbClr val="C00000"/>
              </a:buClr>
              <a:buFont typeface="Wingdings" pitchFamily="2" charset="2"/>
              <a:buChar char="§"/>
            </a:pPr>
            <a:r>
              <a:rPr lang="ar-MA" sz="2400" b="1" dirty="0" smtClean="0">
                <a:solidFill>
                  <a:schemeClr val="accent1">
                    <a:lumMod val="50000"/>
                  </a:schemeClr>
                </a:solidFill>
              </a:rPr>
              <a:t> </a:t>
            </a:r>
            <a:r>
              <a:rPr lang="ar-SA" sz="2400" b="1" dirty="0" err="1" smtClean="0">
                <a:solidFill>
                  <a:schemeClr val="accent1">
                    <a:lumMod val="50000"/>
                  </a:schemeClr>
                </a:solidFill>
              </a:rPr>
              <a:t>جمع معلومات وذلك عن طريق</a:t>
            </a:r>
            <a:r>
              <a:rPr lang="ar-MA" sz="2400" b="1" dirty="0" err="1" smtClean="0">
                <a:solidFill>
                  <a:schemeClr val="accent1">
                    <a:lumMod val="50000"/>
                  </a:schemeClr>
                </a:solidFill>
              </a:rPr>
              <a:t> المدير والأستاذ</a:t>
            </a:r>
            <a:r>
              <a:rPr lang="ar-SA" sz="2400" b="1" dirty="0" smtClean="0">
                <a:solidFill>
                  <a:schemeClr val="accent1">
                    <a:lumMod val="50000"/>
                  </a:schemeClr>
                </a:solidFill>
              </a:rPr>
              <a:t>، وولي أمر التلميذ</a:t>
            </a:r>
            <a:r>
              <a:rPr lang="ar-MA" sz="2400" b="1" dirty="0" err="1" smtClean="0">
                <a:solidFill>
                  <a:schemeClr val="accent1">
                    <a:lumMod val="50000"/>
                  </a:schemeClr>
                </a:solidFill>
              </a:rPr>
              <a:t>؛</a:t>
            </a:r>
            <a:endParaRPr lang="ar-MA" sz="2400" b="1" dirty="0" smtClean="0">
              <a:solidFill>
                <a:schemeClr val="accent1">
                  <a:lumMod val="50000"/>
                </a:schemeClr>
              </a:solidFill>
            </a:endParaRPr>
          </a:p>
          <a:p>
            <a:pPr marL="365125" indent="-273050" algn="r" rtl="1">
              <a:spcAft>
                <a:spcPts val="1200"/>
              </a:spcAft>
              <a:buClr>
                <a:srgbClr val="C00000"/>
              </a:buClr>
              <a:buFont typeface="Wingdings" pitchFamily="2" charset="2"/>
              <a:buChar char="§"/>
            </a:pPr>
            <a:r>
              <a:rPr lang="ar-SA" sz="2400" b="1" dirty="0" smtClean="0">
                <a:solidFill>
                  <a:schemeClr val="accent1">
                    <a:lumMod val="50000"/>
                  </a:schemeClr>
                </a:solidFill>
              </a:rPr>
              <a:t> اختبارات </a:t>
            </a:r>
            <a:r>
              <a:rPr lang="ar-SA" sz="2400" b="1" dirty="0">
                <a:solidFill>
                  <a:schemeClr val="accent1">
                    <a:lumMod val="50000"/>
                  </a:schemeClr>
                </a:solidFill>
              </a:rPr>
              <a:t>يعدها </a:t>
            </a:r>
            <a:r>
              <a:rPr lang="ar-MA" sz="2400" b="1" dirty="0" smtClean="0">
                <a:solidFill>
                  <a:schemeClr val="accent1">
                    <a:lumMod val="50000"/>
                  </a:schemeClr>
                </a:solidFill>
              </a:rPr>
              <a:t>الأستاذ </a:t>
            </a:r>
            <a:r>
              <a:rPr lang="ar-SA" sz="2400" b="1" dirty="0" smtClean="0">
                <a:solidFill>
                  <a:schemeClr val="accent1">
                    <a:lumMod val="50000"/>
                  </a:schemeClr>
                </a:solidFill>
              </a:rPr>
              <a:t>حسب </a:t>
            </a:r>
            <a:r>
              <a:rPr lang="ar-SA" sz="2400" b="1" dirty="0">
                <a:solidFill>
                  <a:schemeClr val="accent1">
                    <a:lumMod val="50000"/>
                  </a:schemeClr>
                </a:solidFill>
              </a:rPr>
              <a:t>تحريه للمشكلة وملاحظاته على </a:t>
            </a:r>
            <a:r>
              <a:rPr lang="ar-SA" sz="2400" b="1" dirty="0" smtClean="0">
                <a:solidFill>
                  <a:schemeClr val="accent1">
                    <a:lumMod val="50000"/>
                  </a:schemeClr>
                </a:solidFill>
              </a:rPr>
              <a:t>التلميذ</a:t>
            </a:r>
            <a:r>
              <a:rPr lang="ar-MA" sz="2400" b="1" dirty="0" err="1" smtClean="0">
                <a:solidFill>
                  <a:schemeClr val="accent1">
                    <a:lumMod val="50000"/>
                  </a:schemeClr>
                </a:solidFill>
              </a:rPr>
              <a:t>؛</a:t>
            </a:r>
            <a:endParaRPr lang="ar-MA" sz="2400" b="1" dirty="0" smtClean="0">
              <a:solidFill>
                <a:schemeClr val="accent1">
                  <a:lumMod val="50000"/>
                </a:schemeClr>
              </a:solidFill>
            </a:endParaRPr>
          </a:p>
          <a:p>
            <a:pPr marL="365125" indent="-273050" algn="r" rtl="1">
              <a:spcAft>
                <a:spcPts val="1200"/>
              </a:spcAft>
              <a:buClr>
                <a:srgbClr val="C00000"/>
              </a:buClr>
              <a:buFont typeface="Wingdings" pitchFamily="2" charset="2"/>
              <a:buChar char="§"/>
            </a:pPr>
            <a:r>
              <a:rPr lang="ar-MA" sz="2400" b="1" dirty="0" smtClean="0">
                <a:solidFill>
                  <a:schemeClr val="accent1">
                    <a:lumMod val="50000"/>
                  </a:schemeClr>
                </a:solidFill>
              </a:rPr>
              <a:t>التقويم التكويني </a:t>
            </a:r>
            <a:r>
              <a:rPr lang="ar-SA" sz="2400" b="1" dirty="0" smtClean="0">
                <a:solidFill>
                  <a:schemeClr val="accent1">
                    <a:lumMod val="50000"/>
                  </a:schemeClr>
                </a:solidFill>
              </a:rPr>
              <a:t>(التحليلي</a:t>
            </a:r>
            <a:r>
              <a:rPr lang="ar-SA" sz="2400" b="1" dirty="0">
                <a:solidFill>
                  <a:schemeClr val="accent1">
                    <a:lumMod val="50000"/>
                  </a:schemeClr>
                </a:solidFill>
              </a:rPr>
              <a:t>) وهذا النوع من </a:t>
            </a:r>
            <a:r>
              <a:rPr lang="ar-MA" sz="2400" b="1" dirty="0" smtClean="0">
                <a:solidFill>
                  <a:schemeClr val="accent1">
                    <a:lumMod val="50000"/>
                  </a:schemeClr>
                </a:solidFill>
              </a:rPr>
              <a:t>التقويم دائم و</a:t>
            </a:r>
            <a:r>
              <a:rPr lang="ar-SA" sz="2400" b="1" dirty="0" smtClean="0">
                <a:solidFill>
                  <a:schemeClr val="accent1">
                    <a:lumMod val="50000"/>
                  </a:schemeClr>
                </a:solidFill>
              </a:rPr>
              <a:t>مستمر</a:t>
            </a:r>
            <a:r>
              <a:rPr lang="ar-MA" sz="2400" b="1" dirty="0" err="1" smtClean="0">
                <a:solidFill>
                  <a:schemeClr val="accent1">
                    <a:lumMod val="50000"/>
                  </a:schemeClr>
                </a:solidFill>
              </a:rPr>
              <a:t>؛</a:t>
            </a:r>
            <a:endParaRPr lang="ar-MA" sz="2400" b="1" dirty="0" smtClean="0">
              <a:solidFill>
                <a:schemeClr val="accent1">
                  <a:lumMod val="50000"/>
                </a:schemeClr>
              </a:solidFill>
            </a:endParaRPr>
          </a:p>
          <a:p>
            <a:pPr marL="365125" indent="-273050" algn="r" rtl="1">
              <a:spcAft>
                <a:spcPts val="1200"/>
              </a:spcAft>
              <a:buClr>
                <a:srgbClr val="C00000"/>
              </a:buClr>
              <a:buFont typeface="Wingdings" pitchFamily="2" charset="2"/>
              <a:buChar char="§"/>
            </a:pPr>
            <a:r>
              <a:rPr lang="ar-MA" sz="2400" b="1" dirty="0" smtClean="0">
                <a:solidFill>
                  <a:schemeClr val="accent1">
                    <a:lumMod val="50000"/>
                  </a:schemeClr>
                </a:solidFill>
              </a:rPr>
              <a:t>الإحصاءات والبيانات التي تتوفر عليها المديرية الإقليمية( فيما يخص نسب الانقطاع والتكرار</a:t>
            </a:r>
            <a:r>
              <a:rPr lang="ar-MA" sz="2400" b="1" dirty="0" err="1" smtClean="0">
                <a:solidFill>
                  <a:schemeClr val="accent1">
                    <a:lumMod val="50000"/>
                  </a:schemeClr>
                </a:solidFill>
              </a:rPr>
              <a:t>).</a:t>
            </a:r>
            <a:endParaRPr lang="fr-FR" sz="2400" b="1" dirty="0" err="1" smtClean="0">
              <a:solidFill>
                <a:schemeClr val="accent1">
                  <a:lumMod val="50000"/>
                </a:schemeClr>
              </a:solidFill>
            </a:endParaRPr>
          </a:p>
        </p:txBody>
      </p:sp>
      <p:sp>
        <p:nvSpPr>
          <p:cNvPr id="4" name="Rectangle 3"/>
          <p:cNvSpPr/>
          <p:nvPr/>
        </p:nvSpPr>
        <p:spPr>
          <a:xfrm>
            <a:off x="1112520" y="0"/>
            <a:ext cx="7543800" cy="707886"/>
          </a:xfrm>
          <a:prstGeom prst="rect">
            <a:avLst/>
          </a:prstGeom>
        </p:spPr>
        <p:txBody>
          <a:bodyPr wrap="square">
            <a:spAutoFit/>
          </a:bodyPr>
          <a:lstStyle/>
          <a:p>
            <a:pPr algn="ctr"/>
            <a:r>
              <a:rPr lang="ar-SA" sz="4000" b="1" dirty="0" smtClean="0">
                <a:solidFill>
                  <a:schemeClr val="bg1"/>
                </a:solidFill>
                <a:effectLst>
                  <a:outerShdw blurRad="38100" dist="38100" dir="2700000" algn="tl">
                    <a:srgbClr val="C0C0C0"/>
                  </a:outerShdw>
                </a:effectLst>
                <a:cs typeface="+mj-cs"/>
              </a:rPr>
              <a:t>أدوات التشخيص</a:t>
            </a:r>
            <a:endParaRPr lang="en-US" sz="4000" b="1" dirty="0">
              <a:solidFill>
                <a:schemeClr val="bg1"/>
              </a:solidFill>
              <a:effectLst>
                <a:outerShdw blurRad="38100" dist="38100" dir="2700000" algn="tl">
                  <a:srgbClr val="C0C0C0"/>
                </a:outerShdw>
              </a:effectLst>
              <a:cs typeface="+mj-cs"/>
            </a:endParaRPr>
          </a:p>
        </p:txBody>
      </p:sp>
    </p:spTree>
    <p:extLst>
      <p:ext uri="{BB962C8B-B14F-4D97-AF65-F5344CB8AC3E}">
        <p14:creationId xmlns:p14="http://schemas.microsoft.com/office/powerpoint/2010/main" val="792959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linds(horizontal)">
                                      <p:cBhvr>
                                        <p:cTn id="25" dur="500"/>
                                        <p:tgtEl>
                                          <p:spTgt spid="3">
                                            <p:txEl>
                                              <p:pRg st="6" end="6"/>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linds(horizontal)">
                                      <p:cBhvr>
                                        <p:cTn id="28" dur="500"/>
                                        <p:tgtEl>
                                          <p:spTgt spid="3">
                                            <p:txEl>
                                              <p:pRg st="7" end="7"/>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linds(horizontal)">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4294967295"/>
          </p:nvPr>
        </p:nvSpPr>
        <p:spPr>
          <a:xfrm>
            <a:off x="381000" y="2279176"/>
            <a:ext cx="9144000" cy="1652744"/>
          </a:xfrm>
        </p:spPr>
        <p:txBody>
          <a:bodyPr anchor="ctr">
            <a:normAutofit lnSpcReduction="10000"/>
          </a:bodyPr>
          <a:lstStyle/>
          <a:p>
            <a:pPr marL="386860" lvl="1" indent="-386860" algn="ctr" rtl="1">
              <a:buNone/>
            </a:pPr>
            <a:r>
              <a:rPr lang="fr-FR" sz="4800" b="1" dirty="0" smtClean="0">
                <a:solidFill>
                  <a:schemeClr val="accent1">
                    <a:lumMod val="75000"/>
                  </a:schemeClr>
                </a:solidFill>
              </a:rPr>
              <a:t>»</a:t>
            </a:r>
            <a:r>
              <a:rPr lang="ar-MA" sz="4800" b="1" dirty="0" smtClean="0">
                <a:solidFill>
                  <a:schemeClr val="accent1">
                    <a:lumMod val="75000"/>
                  </a:schemeClr>
                </a:solidFill>
              </a:rPr>
              <a:t>تدبير عتبات الانتقال</a:t>
            </a:r>
            <a:r>
              <a:rPr lang="fr-FR" sz="4800" b="1" dirty="0" smtClean="0">
                <a:solidFill>
                  <a:schemeClr val="accent1">
                    <a:lumMod val="75000"/>
                  </a:schemeClr>
                </a:solidFill>
              </a:rPr>
              <a:t>«</a:t>
            </a:r>
            <a:endParaRPr lang="ar-MA" sz="4800" b="1" dirty="0" smtClean="0">
              <a:solidFill>
                <a:schemeClr val="accent1">
                  <a:lumMod val="75000"/>
                </a:schemeClr>
              </a:solidFill>
            </a:endParaRPr>
          </a:p>
          <a:p>
            <a:pPr marL="386860" lvl="1" indent="-386860" algn="ctr" rtl="1">
              <a:buNone/>
            </a:pPr>
            <a:r>
              <a:rPr lang="ar-MA" sz="4800" b="1" dirty="0" smtClean="0">
                <a:solidFill>
                  <a:srgbClr val="C00000"/>
                </a:solidFill>
              </a:rPr>
              <a:t>الدعم التربوي</a:t>
            </a:r>
          </a:p>
        </p:txBody>
      </p:sp>
      <p:sp>
        <p:nvSpPr>
          <p:cNvPr id="4" name="Sous-titre 2"/>
          <p:cNvSpPr txBox="1">
            <a:spLocks/>
          </p:cNvSpPr>
          <p:nvPr/>
        </p:nvSpPr>
        <p:spPr>
          <a:xfrm>
            <a:off x="3800872" y="5780856"/>
            <a:ext cx="2304256" cy="600472"/>
          </a:xfrm>
          <a:prstGeom prst="rect">
            <a:avLst/>
          </a:prstGeom>
        </p:spPr>
        <p:txBody>
          <a:bodyPr vert="horz" lIns="91440" tIns="45720" rIns="91440" bIns="45720" rtlCol="0" anchor="ctr">
            <a:normAutofit/>
          </a:bodyPr>
          <a:lstStyle/>
          <a:p>
            <a:pPr marL="342900" indent="-342900" algn="ctr" defTabSz="914400" rtl="1">
              <a:spcBef>
                <a:spcPct val="20000"/>
              </a:spcBef>
              <a:defRPr/>
            </a:pPr>
            <a:r>
              <a:rPr lang="ar-MA" sz="2400" b="1" dirty="0" smtClean="0">
                <a:solidFill>
                  <a:schemeClr val="accent1"/>
                </a:solidFill>
                <a:latin typeface="+mj-lt"/>
                <a:cs typeface="AL-Mohanad Bold" pitchFamily="2" charset="-78"/>
              </a:rPr>
              <a:t>مارس </a:t>
            </a:r>
            <a:r>
              <a:rPr lang="ar-MA" sz="1800" b="1" dirty="0" smtClean="0">
                <a:solidFill>
                  <a:schemeClr val="accent1"/>
                </a:solidFill>
                <a:latin typeface="+mj-lt"/>
                <a:cs typeface="AL-Mohanad Bold" pitchFamily="2" charset="-78"/>
              </a:rPr>
              <a:t>2016</a:t>
            </a:r>
            <a:endParaRPr lang="fr-FR" b="1" dirty="0">
              <a:solidFill>
                <a:schemeClr val="accent1"/>
              </a:solidFill>
              <a:latin typeface="+mj-lt"/>
              <a:cs typeface="AL-Mohanad Bold" pitchFamily="2" charset="-78"/>
            </a:endParaRPr>
          </a:p>
        </p:txBody>
      </p:sp>
      <p:sp>
        <p:nvSpPr>
          <p:cNvPr id="6" name="Rectangle 5"/>
          <p:cNvSpPr/>
          <p:nvPr/>
        </p:nvSpPr>
        <p:spPr>
          <a:xfrm>
            <a:off x="2758440" y="5135880"/>
            <a:ext cx="4419600" cy="405047"/>
          </a:xfrm>
          <a:prstGeom prst="rect">
            <a:avLst/>
          </a:prstGeom>
        </p:spPr>
        <p:txBody>
          <a:bodyPr wrap="square">
            <a:spAutoFit/>
          </a:bodyPr>
          <a:lstStyle/>
          <a:p>
            <a:pPr algn="ctr" rtl="1">
              <a:lnSpc>
                <a:spcPct val="107000"/>
              </a:lnSpc>
              <a:spcAft>
                <a:spcPts val="0"/>
              </a:spcAft>
            </a:pPr>
            <a:r>
              <a:rPr lang="ar-MA" b="1" dirty="0" smtClean="0">
                <a:solidFill>
                  <a:schemeClr val="accent1">
                    <a:lumMod val="75000"/>
                  </a:schemeClr>
                </a:solidFill>
                <a:ea typeface="Calibri"/>
              </a:rPr>
              <a:t>مديرية الاستراتيجية والإحصاء والتخطيط</a:t>
            </a:r>
            <a:endParaRPr lang="fr-FR" b="1" dirty="0">
              <a:solidFill>
                <a:schemeClr val="accent1">
                  <a:lumMod val="75000"/>
                </a:schemeClr>
              </a:solidFill>
              <a:ea typeface="Calibri"/>
              <a:cs typeface="Arial"/>
            </a:endParaRPr>
          </a:p>
        </p:txBody>
      </p:sp>
    </p:spTree>
    <p:extLst>
      <p:ext uri="{BB962C8B-B14F-4D97-AF65-F5344CB8AC3E}">
        <p14:creationId xmlns:p14="http://schemas.microsoft.com/office/powerpoint/2010/main" val="776591302"/>
      </p:ext>
    </p:extLst>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D3E04377-CB08-45BC-BBE7-7847619855FB}" type="slidenum">
              <a:rPr lang="fr-FR" sz="2000" smtClean="0"/>
              <a:pPr/>
              <a:t>7</a:t>
            </a:fld>
            <a:endParaRPr lang="fr-FR" sz="2000" dirty="0"/>
          </a:p>
        </p:txBody>
      </p:sp>
      <p:sp>
        <p:nvSpPr>
          <p:cNvPr id="2049" name="Rectangle 1"/>
          <p:cNvSpPr>
            <a:spLocks noChangeArrowheads="1"/>
          </p:cNvSpPr>
          <p:nvPr/>
        </p:nvSpPr>
        <p:spPr bwMode="auto">
          <a:xfrm>
            <a:off x="1" y="-323165"/>
            <a:ext cx="18473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à coins arrondis 11"/>
          <p:cNvSpPr/>
          <p:nvPr/>
        </p:nvSpPr>
        <p:spPr>
          <a:xfrm>
            <a:off x="6629636" y="688504"/>
            <a:ext cx="3276364" cy="554766"/>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ar-SA" sz="2800" b="1" dirty="0" smtClean="0">
                <a:solidFill>
                  <a:schemeClr val="bg1"/>
                </a:solidFill>
              </a:rPr>
              <a:t>التعثر الدراسي </a:t>
            </a:r>
            <a:endParaRPr lang="fr-FR" sz="2800" b="1" dirty="0" smtClean="0">
              <a:solidFill>
                <a:schemeClr val="bg1"/>
              </a:solidFill>
            </a:endParaRPr>
          </a:p>
        </p:txBody>
      </p:sp>
      <p:sp>
        <p:nvSpPr>
          <p:cNvPr id="11" name="Espace réservé du texte 3"/>
          <p:cNvSpPr txBox="1">
            <a:spLocks/>
          </p:cNvSpPr>
          <p:nvPr/>
        </p:nvSpPr>
        <p:spPr>
          <a:xfrm>
            <a:off x="0" y="546"/>
            <a:ext cx="9906000" cy="692150"/>
          </a:xfrm>
          <a:prstGeom prst="rect">
            <a:avLst/>
          </a:prstGeom>
        </p:spPr>
        <p:txBody>
          <a:bodyPr vert="horz" lIns="91440" tIns="45720" rIns="91440" bIns="45720" rtlCol="0" anchor="ctr">
            <a:noAutofit/>
          </a:bodyPr>
          <a:lstStyle/>
          <a:p>
            <a:pPr marL="342900" indent="-342900" algn="ctr">
              <a:spcBef>
                <a:spcPct val="20000"/>
              </a:spcBef>
              <a:defRPr/>
            </a:pPr>
            <a:r>
              <a:rPr lang="ar-MA" sz="3200" b="1" dirty="0" smtClean="0">
                <a:solidFill>
                  <a:schemeClr val="bg1"/>
                </a:solidFill>
                <a:ea typeface="Calibri"/>
                <a:cs typeface="Arial"/>
              </a:rPr>
              <a:t>الدعم  التربوي</a:t>
            </a:r>
            <a:endParaRPr lang="fr-FR" sz="3200" b="1" dirty="0" smtClean="0">
              <a:solidFill>
                <a:schemeClr val="bg1"/>
              </a:solidFill>
              <a:ea typeface="Calibri"/>
              <a:cs typeface="Arial"/>
            </a:endParaRPr>
          </a:p>
        </p:txBody>
      </p:sp>
      <p:sp>
        <p:nvSpPr>
          <p:cNvPr id="8" name="Rectangle 7"/>
          <p:cNvSpPr/>
          <p:nvPr/>
        </p:nvSpPr>
        <p:spPr>
          <a:xfrm>
            <a:off x="1066800" y="1536174"/>
            <a:ext cx="8031480" cy="3749103"/>
          </a:xfrm>
          <a:prstGeom prst="rect">
            <a:avLst/>
          </a:prstGeom>
        </p:spPr>
        <p:txBody>
          <a:bodyPr wrap="square">
            <a:spAutoFit/>
          </a:bodyPr>
          <a:lstStyle/>
          <a:p>
            <a:pPr algn="just" rtl="1">
              <a:lnSpc>
                <a:spcPts val="3600"/>
              </a:lnSpc>
            </a:pPr>
            <a:r>
              <a:rPr lang="ar-SA" sz="2400" b="1" dirty="0" smtClean="0">
                <a:solidFill>
                  <a:schemeClr val="accent1">
                    <a:lumMod val="50000"/>
                  </a:schemeClr>
                </a:solidFill>
              </a:rPr>
              <a:t>ينبغي التمييز بين الفشل و التعثر </a:t>
            </a:r>
            <a:r>
              <a:rPr lang="ar-SA" sz="2400" b="1" dirty="0" err="1" smtClean="0">
                <a:solidFill>
                  <a:schemeClr val="accent1">
                    <a:lumMod val="50000"/>
                  </a:schemeClr>
                </a:solidFill>
              </a:rPr>
              <a:t>الدراسي </a:t>
            </a:r>
            <a:r>
              <a:rPr lang="ar-SA" sz="2400" b="1" dirty="0" smtClean="0">
                <a:solidFill>
                  <a:schemeClr val="accent1">
                    <a:lumMod val="50000"/>
                  </a:schemeClr>
                </a:solidFill>
              </a:rPr>
              <a:t>( أو ما يسمى بصعوبات التعلم)، على أساس أن التعثر الدراسي حالة مؤقتة تكاد تكون عادية تصيب معظم التلاميذ إن لم نقل </a:t>
            </a:r>
            <a:r>
              <a:rPr lang="ar-SA" sz="2400" b="1" dirty="0" err="1" smtClean="0">
                <a:solidFill>
                  <a:schemeClr val="accent1">
                    <a:lumMod val="50000"/>
                  </a:schemeClr>
                </a:solidFill>
              </a:rPr>
              <a:t>كلهم </a:t>
            </a:r>
            <a:r>
              <a:rPr lang="ar-SA" sz="2400" b="1" dirty="0" smtClean="0">
                <a:solidFill>
                  <a:schemeClr val="accent1">
                    <a:lumMod val="50000"/>
                  </a:schemeClr>
                </a:solidFill>
              </a:rPr>
              <a:t>، و تعني أنه أثناء التحصيل يجد التلميذ في مادة معينة و في موضوع </a:t>
            </a:r>
            <a:r>
              <a:rPr lang="ar-SA" sz="2400" b="1" dirty="0" err="1" smtClean="0">
                <a:solidFill>
                  <a:schemeClr val="accent1">
                    <a:lumMod val="50000"/>
                  </a:schemeClr>
                </a:solidFill>
              </a:rPr>
              <a:t>ما </a:t>
            </a:r>
            <a:r>
              <a:rPr lang="ar-SA" sz="2400" b="1" dirty="0" smtClean="0">
                <a:solidFill>
                  <a:schemeClr val="accent1">
                    <a:lumMod val="50000"/>
                  </a:schemeClr>
                </a:solidFill>
              </a:rPr>
              <a:t>، صعوبة فهم و </a:t>
            </a:r>
            <a:r>
              <a:rPr lang="ar-SA" sz="2400" b="1" dirty="0" err="1" smtClean="0">
                <a:solidFill>
                  <a:schemeClr val="accent1">
                    <a:lumMod val="50000"/>
                  </a:schemeClr>
                </a:solidFill>
              </a:rPr>
              <a:t>استيعاب </a:t>
            </a:r>
            <a:r>
              <a:rPr lang="ar-SA" sz="2400" b="1" dirty="0" smtClean="0">
                <a:solidFill>
                  <a:schemeClr val="accent1">
                    <a:lumMod val="50000"/>
                  </a:schemeClr>
                </a:solidFill>
              </a:rPr>
              <a:t>( مسألة أو فكرة أو معلومة) لسبب من </a:t>
            </a:r>
            <a:r>
              <a:rPr lang="ar-SA" sz="2400" b="1" dirty="0" err="1" smtClean="0">
                <a:solidFill>
                  <a:schemeClr val="accent1">
                    <a:lumMod val="50000"/>
                  </a:schemeClr>
                </a:solidFill>
              </a:rPr>
              <a:t>الأسباب </a:t>
            </a:r>
            <a:r>
              <a:rPr lang="ar-SA" sz="2400" b="1" dirty="0" smtClean="0">
                <a:solidFill>
                  <a:schemeClr val="accent1">
                    <a:lumMod val="50000"/>
                  </a:schemeClr>
                </a:solidFill>
              </a:rPr>
              <a:t>، لكن و بمجهود إضافي ذاتي أو بتدخل من المدرس أو في إطار حصص الدعم أو بفضل جلسات الاستذكار و المراجعة في </a:t>
            </a:r>
            <a:r>
              <a:rPr lang="ar-SA" sz="2400" b="1" dirty="0" err="1" smtClean="0">
                <a:solidFill>
                  <a:schemeClr val="accent1">
                    <a:lumMod val="50000"/>
                  </a:schemeClr>
                </a:solidFill>
              </a:rPr>
              <a:t>البيت </a:t>
            </a:r>
            <a:r>
              <a:rPr lang="ar-SA" sz="2400" b="1" dirty="0" smtClean="0">
                <a:solidFill>
                  <a:schemeClr val="accent1">
                    <a:lumMod val="50000"/>
                  </a:schemeClr>
                </a:solidFill>
              </a:rPr>
              <a:t>، يتدارك التلميذ المسألة و يواكب مجددا و يلحق </a:t>
            </a:r>
            <a:r>
              <a:rPr lang="ar-SA" sz="2400" b="1" dirty="0" err="1" smtClean="0">
                <a:solidFill>
                  <a:schemeClr val="accent1">
                    <a:lumMod val="50000"/>
                  </a:schemeClr>
                </a:solidFill>
              </a:rPr>
              <a:t>بزملائه .</a:t>
            </a:r>
            <a:r>
              <a:rPr lang="ar-SA" sz="2400" b="1" dirty="0" smtClean="0">
                <a:solidFill>
                  <a:schemeClr val="accent1">
                    <a:lumMod val="50000"/>
                  </a:schemeClr>
                </a:solidFill>
              </a:rPr>
              <a:t> لكن التعثر يمكن أن يتحول إلى رسوب و فشل إذا تكرر و تعمم و استوطن و إذا لم يتم تدارك الأمر في الوقت المناسب</a:t>
            </a:r>
            <a:r>
              <a:rPr lang="ar-MA" sz="2400" b="1" dirty="0" err="1" smtClean="0">
                <a:solidFill>
                  <a:schemeClr val="accent1">
                    <a:lumMod val="50000"/>
                  </a:schemeClr>
                </a:solidFill>
              </a:rPr>
              <a:t>.</a:t>
            </a:r>
            <a:endParaRPr lang="fr-FR" sz="2400" b="1" dirty="0" smtClean="0">
              <a:solidFill>
                <a:schemeClr val="accent1">
                  <a:lumMod val="50000"/>
                </a:schemeClr>
              </a:solidFill>
            </a:endParaRPr>
          </a:p>
        </p:txBody>
      </p:sp>
    </p:spTree>
    <p:extLst>
      <p:ext uri="{BB962C8B-B14F-4D97-AF65-F5344CB8AC3E}">
        <p14:creationId xmlns:p14="http://schemas.microsoft.com/office/powerpoint/2010/main" val="1449949743"/>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D3E04377-CB08-45BC-BBE7-7847619855FB}" type="slidenum">
              <a:rPr lang="fr-FR" sz="2000" smtClean="0"/>
              <a:pPr/>
              <a:t>8</a:t>
            </a:fld>
            <a:endParaRPr lang="fr-FR" sz="2000" dirty="0"/>
          </a:p>
        </p:txBody>
      </p:sp>
      <p:sp>
        <p:nvSpPr>
          <p:cNvPr id="2049" name="Rectangle 1"/>
          <p:cNvSpPr>
            <a:spLocks noChangeArrowheads="1"/>
          </p:cNvSpPr>
          <p:nvPr/>
        </p:nvSpPr>
        <p:spPr bwMode="auto">
          <a:xfrm>
            <a:off x="1" y="-323165"/>
            <a:ext cx="18473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à coins arrondis 11"/>
          <p:cNvSpPr/>
          <p:nvPr/>
        </p:nvSpPr>
        <p:spPr>
          <a:xfrm>
            <a:off x="5928360" y="688504"/>
            <a:ext cx="3977640" cy="554766"/>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ar-MA" sz="2800" b="1" dirty="0" smtClean="0">
                <a:solidFill>
                  <a:schemeClr val="bg1"/>
                </a:solidFill>
              </a:rPr>
              <a:t>أسباب وعوامل </a:t>
            </a:r>
            <a:r>
              <a:rPr lang="ar-SA" sz="2800" b="1" dirty="0" smtClean="0">
                <a:solidFill>
                  <a:schemeClr val="bg1"/>
                </a:solidFill>
              </a:rPr>
              <a:t>التعثر الدراسي </a:t>
            </a:r>
            <a:endParaRPr lang="fr-FR" sz="2800" b="1" dirty="0" smtClean="0">
              <a:solidFill>
                <a:schemeClr val="bg1"/>
              </a:solidFill>
            </a:endParaRPr>
          </a:p>
        </p:txBody>
      </p:sp>
      <p:sp>
        <p:nvSpPr>
          <p:cNvPr id="11" name="Espace réservé du texte 3"/>
          <p:cNvSpPr txBox="1">
            <a:spLocks/>
          </p:cNvSpPr>
          <p:nvPr/>
        </p:nvSpPr>
        <p:spPr>
          <a:xfrm>
            <a:off x="0" y="546"/>
            <a:ext cx="9906000" cy="692150"/>
          </a:xfrm>
          <a:prstGeom prst="rect">
            <a:avLst/>
          </a:prstGeom>
        </p:spPr>
        <p:txBody>
          <a:bodyPr vert="horz" lIns="91440" tIns="45720" rIns="91440" bIns="45720" rtlCol="0" anchor="ctr">
            <a:noAutofit/>
          </a:bodyPr>
          <a:lstStyle/>
          <a:p>
            <a:pPr marL="342900" indent="-342900" algn="ctr">
              <a:spcBef>
                <a:spcPct val="20000"/>
              </a:spcBef>
              <a:defRPr/>
            </a:pPr>
            <a:r>
              <a:rPr lang="ar-MA" sz="3200" b="1" dirty="0" smtClean="0">
                <a:solidFill>
                  <a:schemeClr val="bg1"/>
                </a:solidFill>
                <a:ea typeface="Calibri"/>
                <a:cs typeface="Arial"/>
              </a:rPr>
              <a:t>الدعم  التربوي</a:t>
            </a:r>
            <a:endParaRPr lang="fr-FR" sz="3200" b="1" dirty="0" smtClean="0">
              <a:solidFill>
                <a:schemeClr val="bg1"/>
              </a:solidFill>
              <a:ea typeface="Calibri"/>
              <a:cs typeface="Arial"/>
            </a:endParaRPr>
          </a:p>
        </p:txBody>
      </p:sp>
      <p:sp>
        <p:nvSpPr>
          <p:cNvPr id="8" name="Rectangle 7"/>
          <p:cNvSpPr/>
          <p:nvPr/>
        </p:nvSpPr>
        <p:spPr>
          <a:xfrm>
            <a:off x="184732" y="1444734"/>
            <a:ext cx="9225968" cy="5174943"/>
          </a:xfrm>
          <a:prstGeom prst="rect">
            <a:avLst/>
          </a:prstGeom>
        </p:spPr>
        <p:txBody>
          <a:bodyPr wrap="square">
            <a:spAutoFit/>
          </a:bodyPr>
          <a:lstStyle/>
          <a:p>
            <a:pPr algn="just" rtl="1">
              <a:lnSpc>
                <a:spcPts val="4000"/>
              </a:lnSpc>
            </a:pPr>
            <a:r>
              <a:rPr lang="ar-SA" sz="2400" b="1" dirty="0" smtClean="0">
                <a:solidFill>
                  <a:schemeClr val="accent1">
                    <a:lumMod val="50000"/>
                  </a:schemeClr>
                </a:solidFill>
              </a:rPr>
              <a:t>بشكل عام فإن مختلف التصنيفات التي تدرس أسباب </a:t>
            </a:r>
            <a:r>
              <a:rPr lang="ar-MA" sz="2400" b="1" dirty="0" smtClean="0">
                <a:solidFill>
                  <a:schemeClr val="accent1">
                    <a:lumMod val="50000"/>
                  </a:schemeClr>
                </a:solidFill>
              </a:rPr>
              <a:t>التعثر </a:t>
            </a:r>
            <a:r>
              <a:rPr lang="ar-SA" sz="2400" b="1" dirty="0" smtClean="0">
                <a:solidFill>
                  <a:schemeClr val="accent1">
                    <a:lumMod val="50000"/>
                  </a:schemeClr>
                </a:solidFill>
              </a:rPr>
              <a:t>الدراسي والتي من المفروض أن يطلع عليها المدرسون وكل من سينخرط في خطة الدعم </a:t>
            </a:r>
            <a:r>
              <a:rPr lang="ar-SA" sz="2400" b="1" dirty="0" err="1" smtClean="0">
                <a:solidFill>
                  <a:schemeClr val="accent1">
                    <a:lumMod val="50000"/>
                  </a:schemeClr>
                </a:solidFill>
              </a:rPr>
              <a:t>التربوي </a:t>
            </a:r>
            <a:r>
              <a:rPr lang="ar-SA" sz="2400" b="1" dirty="0" smtClean="0">
                <a:solidFill>
                  <a:schemeClr val="accent1">
                    <a:lumMod val="50000"/>
                  </a:schemeClr>
                </a:solidFill>
              </a:rPr>
              <a:t>،عادة ما تصنفها إلى ثلاثة مجموعات أساسية</a:t>
            </a:r>
            <a:r>
              <a:rPr lang="ar-MA" sz="2400" b="1" dirty="0" err="1" smtClean="0">
                <a:solidFill>
                  <a:schemeClr val="accent1">
                    <a:lumMod val="50000"/>
                  </a:schemeClr>
                </a:solidFill>
              </a:rPr>
              <a:t>:</a:t>
            </a:r>
            <a:endParaRPr lang="ar-MA" sz="2400" b="1" dirty="0" smtClean="0">
              <a:solidFill>
                <a:schemeClr val="accent1">
                  <a:lumMod val="50000"/>
                </a:schemeClr>
              </a:solidFill>
            </a:endParaRPr>
          </a:p>
          <a:p>
            <a:pPr algn="r" rtl="1">
              <a:lnSpc>
                <a:spcPts val="4000"/>
              </a:lnSpc>
            </a:pPr>
            <a:r>
              <a:rPr lang="ar-MA" sz="2400" b="1" dirty="0" smtClean="0">
                <a:solidFill>
                  <a:srgbClr val="C00000"/>
                </a:solidFill>
              </a:rPr>
              <a:t>أولا</a:t>
            </a:r>
            <a:r>
              <a:rPr lang="ar-MA" sz="2400" b="1" dirty="0" smtClean="0"/>
              <a:t>:</a:t>
            </a:r>
            <a:r>
              <a:rPr lang="en-US" sz="2400" b="1" dirty="0" smtClean="0"/>
              <a:t> </a:t>
            </a:r>
            <a:r>
              <a:rPr lang="ar-SA" sz="2400" b="1" dirty="0" smtClean="0">
                <a:solidFill>
                  <a:srgbClr val="C00000"/>
                </a:solidFill>
              </a:rPr>
              <a:t>الأسباب الذاتية التي ترتبط </a:t>
            </a:r>
            <a:r>
              <a:rPr lang="ar-SA" sz="2400" b="1" dirty="0" err="1" smtClean="0">
                <a:solidFill>
                  <a:srgbClr val="C00000"/>
                </a:solidFill>
              </a:rPr>
              <a:t>بالتلميذ </a:t>
            </a:r>
            <a:r>
              <a:rPr lang="ar-SA" sz="2400" b="1" dirty="0" smtClean="0"/>
              <a:t>:وهي الأسباب </a:t>
            </a:r>
            <a:r>
              <a:rPr lang="ar-SA" sz="2400" b="1" dirty="0" err="1" smtClean="0"/>
              <a:t>المحايثة</a:t>
            </a:r>
            <a:r>
              <a:rPr lang="ar-SA" sz="2400" b="1" dirty="0" smtClean="0"/>
              <a:t> لبنيته الجسمية والنفسية</a:t>
            </a:r>
            <a:r>
              <a:rPr lang="en-US" sz="2400" b="1" dirty="0" smtClean="0"/>
              <a:t>.</a:t>
            </a:r>
            <a:br>
              <a:rPr lang="en-US" sz="2400" b="1" dirty="0" smtClean="0"/>
            </a:br>
            <a:r>
              <a:rPr lang="ar-MA" sz="2400" b="1" dirty="0" err="1" smtClean="0">
                <a:solidFill>
                  <a:srgbClr val="C00000"/>
                </a:solidFill>
              </a:rPr>
              <a:t>ثانيا</a:t>
            </a:r>
            <a:r>
              <a:rPr lang="ar-MA" sz="2400" b="1" dirty="0" err="1" smtClean="0"/>
              <a:t>:</a:t>
            </a:r>
            <a:r>
              <a:rPr lang="ar-MA" sz="2400" b="1" dirty="0" smtClean="0"/>
              <a:t> </a:t>
            </a:r>
            <a:r>
              <a:rPr lang="ar-SA" sz="2400" b="1" dirty="0" smtClean="0">
                <a:solidFill>
                  <a:srgbClr val="C00000"/>
                </a:solidFill>
              </a:rPr>
              <a:t>الأسباب الخارجية التي تعود لبيئة </a:t>
            </a:r>
            <a:r>
              <a:rPr lang="ar-SA" sz="2400" b="1" dirty="0" err="1" smtClean="0">
                <a:solidFill>
                  <a:srgbClr val="C00000"/>
                </a:solidFill>
              </a:rPr>
              <a:t>التلميذ </a:t>
            </a:r>
            <a:r>
              <a:rPr lang="ar-SA" sz="2400" b="1" dirty="0" smtClean="0"/>
              <a:t>: والتي تؤثر في أداء التلميذ من الخارج وتشكل محيطه الاجتماعي والثقافي</a:t>
            </a:r>
            <a:r>
              <a:rPr lang="en-US" sz="2400" b="1" dirty="0" smtClean="0"/>
              <a:t>.</a:t>
            </a:r>
            <a:br>
              <a:rPr lang="en-US" sz="2400" b="1" dirty="0" smtClean="0"/>
            </a:br>
            <a:r>
              <a:rPr lang="en-US" sz="2400" b="1" dirty="0" smtClean="0"/>
              <a:t> </a:t>
            </a:r>
            <a:r>
              <a:rPr lang="ar-MA" sz="2400" b="1" dirty="0" smtClean="0">
                <a:solidFill>
                  <a:srgbClr val="C00000"/>
                </a:solidFill>
              </a:rPr>
              <a:t>ثالثا</a:t>
            </a:r>
            <a:r>
              <a:rPr lang="ar-MA" sz="2400" b="1" dirty="0" smtClean="0"/>
              <a:t>:</a:t>
            </a:r>
            <a:r>
              <a:rPr lang="en-US" sz="2400" b="1" dirty="0" smtClean="0"/>
              <a:t> </a:t>
            </a:r>
            <a:r>
              <a:rPr lang="ar-SA" sz="2400" b="1" dirty="0" smtClean="0">
                <a:solidFill>
                  <a:srgbClr val="C00000"/>
                </a:solidFill>
              </a:rPr>
              <a:t>الأسباب الخارجية التي تعود للمدرسة والنظام التعليمي </a:t>
            </a:r>
            <a:r>
              <a:rPr lang="ar-SA" sz="2400" b="1" dirty="0" smtClean="0"/>
              <a:t>والتي تشكل محيطه التربوي</a:t>
            </a:r>
            <a:r>
              <a:rPr lang="en-US" sz="2400" b="1" dirty="0" smtClean="0"/>
              <a:t> </a:t>
            </a:r>
            <a:r>
              <a:rPr lang="en-US" sz="2400" dirty="0" smtClean="0"/>
              <a:t/>
            </a:r>
            <a:br>
              <a:rPr lang="en-US" sz="2400" dirty="0" smtClean="0"/>
            </a:br>
            <a:r>
              <a:rPr lang="ar-MA" sz="2400" dirty="0" smtClean="0"/>
              <a:t> </a:t>
            </a:r>
            <a:r>
              <a:rPr lang="ar-MA" sz="2400" b="1" dirty="0" err="1" smtClean="0"/>
              <a:t>(</a:t>
            </a:r>
            <a:r>
              <a:rPr lang="ar-SA" sz="2400" b="1" dirty="0" smtClean="0"/>
              <a:t>عدم </a:t>
            </a:r>
            <a:r>
              <a:rPr lang="ar-SA" sz="2400" b="1" dirty="0" err="1" smtClean="0"/>
              <a:t>ملاءمة</a:t>
            </a:r>
            <a:r>
              <a:rPr lang="ar-SA" sz="2400" b="1" dirty="0" smtClean="0"/>
              <a:t> </a:t>
            </a:r>
            <a:r>
              <a:rPr lang="ar-SA" sz="2400" b="1" dirty="0" err="1" smtClean="0"/>
              <a:t>البرام</a:t>
            </a:r>
            <a:r>
              <a:rPr lang="ar-MA" sz="2400" b="1" dirty="0" err="1" smtClean="0"/>
              <a:t>ج </a:t>
            </a:r>
            <a:r>
              <a:rPr lang="ar-MA" sz="2400" b="1" dirty="0" smtClean="0"/>
              <a:t>، </a:t>
            </a:r>
            <a:r>
              <a:rPr lang="ar-MA" sz="2400" b="1" dirty="0" err="1" smtClean="0"/>
              <a:t>الاكتظاظ ،</a:t>
            </a:r>
            <a:r>
              <a:rPr lang="ar-MA" sz="2400" b="1" dirty="0" smtClean="0"/>
              <a:t> </a:t>
            </a:r>
            <a:r>
              <a:rPr lang="ar-SA" sz="2400" b="1" dirty="0" smtClean="0"/>
              <a:t>سوء ظروف العمل</a:t>
            </a:r>
            <a:r>
              <a:rPr lang="ar-MA" sz="2400" b="1" dirty="0" smtClean="0"/>
              <a:t> خاصة في الوسط القروي</a:t>
            </a:r>
            <a:r>
              <a:rPr lang="ar-MA" sz="2400" b="1" dirty="0" err="1" smtClean="0"/>
              <a:t>).</a:t>
            </a:r>
            <a:r>
              <a:rPr lang="en-US" sz="2400" dirty="0" smtClean="0"/>
              <a:t/>
            </a:r>
            <a:br>
              <a:rPr lang="en-US" sz="2400" dirty="0" smtClean="0"/>
            </a:br>
            <a:r>
              <a:rPr lang="en-US" sz="2400" dirty="0" smtClean="0"/>
              <a:t/>
            </a:r>
            <a:br>
              <a:rPr lang="en-US" sz="2400" dirty="0" smtClean="0"/>
            </a:br>
            <a:endParaRPr lang="fr-FR" sz="2400" b="1" dirty="0" smtClean="0">
              <a:solidFill>
                <a:schemeClr val="accent1">
                  <a:lumMod val="50000"/>
                </a:schemeClr>
              </a:solidFill>
            </a:endParaRPr>
          </a:p>
        </p:txBody>
      </p:sp>
    </p:spTree>
    <p:extLst>
      <p:ext uri="{BB962C8B-B14F-4D97-AF65-F5344CB8AC3E}">
        <p14:creationId xmlns:p14="http://schemas.microsoft.com/office/powerpoint/2010/main" val="1449949743"/>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D3E04377-CB08-45BC-BBE7-7847619855FB}" type="slidenum">
              <a:rPr lang="fr-FR" sz="2000" smtClean="0"/>
              <a:pPr/>
              <a:t>9</a:t>
            </a:fld>
            <a:endParaRPr lang="fr-FR" sz="2000" dirty="0"/>
          </a:p>
        </p:txBody>
      </p:sp>
      <p:sp>
        <p:nvSpPr>
          <p:cNvPr id="2049" name="Rectangle 1"/>
          <p:cNvSpPr>
            <a:spLocks noChangeArrowheads="1"/>
          </p:cNvSpPr>
          <p:nvPr/>
        </p:nvSpPr>
        <p:spPr bwMode="auto">
          <a:xfrm>
            <a:off x="1" y="-323165"/>
            <a:ext cx="18473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pitchFamily="34" charset="0"/>
                <a:cs typeface="Arial" pitchFamily="34" charset="0"/>
              </a:rPr>
              <a:t/>
            </a:r>
            <a:br>
              <a:rPr kumimoji="0" lang="fr-FR" sz="1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à coins arrondis 11"/>
          <p:cNvSpPr/>
          <p:nvPr/>
        </p:nvSpPr>
        <p:spPr>
          <a:xfrm>
            <a:off x="6629636" y="688504"/>
            <a:ext cx="3276364" cy="554766"/>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rtl="1"/>
            <a:r>
              <a:rPr lang="ar-SA" sz="2800" b="1" dirty="0" smtClean="0">
                <a:solidFill>
                  <a:schemeClr val="bg1"/>
                </a:solidFill>
              </a:rPr>
              <a:t>تشخيص</a:t>
            </a:r>
            <a:r>
              <a:rPr lang="ar-SA" sz="2800" b="1" dirty="0" smtClean="0">
                <a:solidFill>
                  <a:schemeClr val="accent1">
                    <a:lumMod val="50000"/>
                  </a:schemeClr>
                </a:solidFill>
              </a:rPr>
              <a:t> </a:t>
            </a:r>
            <a:r>
              <a:rPr lang="ar-SA" sz="2800" b="1" dirty="0" smtClean="0">
                <a:solidFill>
                  <a:schemeClr val="bg1"/>
                </a:solidFill>
              </a:rPr>
              <a:t>التعثر الدراسي</a:t>
            </a:r>
            <a:endParaRPr lang="fr-FR" sz="2800" b="1" dirty="0" smtClean="0">
              <a:solidFill>
                <a:schemeClr val="bg1"/>
              </a:solidFill>
            </a:endParaRPr>
          </a:p>
        </p:txBody>
      </p:sp>
      <p:sp>
        <p:nvSpPr>
          <p:cNvPr id="11" name="Espace réservé du texte 3"/>
          <p:cNvSpPr txBox="1">
            <a:spLocks/>
          </p:cNvSpPr>
          <p:nvPr/>
        </p:nvSpPr>
        <p:spPr>
          <a:xfrm>
            <a:off x="0" y="546"/>
            <a:ext cx="9906000" cy="692150"/>
          </a:xfrm>
          <a:prstGeom prst="rect">
            <a:avLst/>
          </a:prstGeom>
        </p:spPr>
        <p:txBody>
          <a:bodyPr vert="horz" lIns="91440" tIns="45720" rIns="91440" bIns="45720" rtlCol="0" anchor="ctr">
            <a:noAutofit/>
          </a:bodyPr>
          <a:lstStyle/>
          <a:p>
            <a:pPr marL="342900" indent="-342900" algn="ctr">
              <a:spcBef>
                <a:spcPct val="20000"/>
              </a:spcBef>
              <a:defRPr/>
            </a:pPr>
            <a:r>
              <a:rPr lang="ar-MA" sz="3200" b="1" dirty="0" smtClean="0">
                <a:solidFill>
                  <a:schemeClr val="bg1"/>
                </a:solidFill>
                <a:ea typeface="Calibri"/>
                <a:cs typeface="Arial"/>
              </a:rPr>
              <a:t>الدعم  التربوي</a:t>
            </a:r>
            <a:endParaRPr lang="fr-FR" sz="3200" b="1" dirty="0" smtClean="0">
              <a:solidFill>
                <a:schemeClr val="bg1"/>
              </a:solidFill>
              <a:ea typeface="Calibri"/>
              <a:cs typeface="Arial"/>
            </a:endParaRPr>
          </a:p>
        </p:txBody>
      </p:sp>
      <p:sp>
        <p:nvSpPr>
          <p:cNvPr id="8" name="Rectangle 7"/>
          <p:cNvSpPr/>
          <p:nvPr/>
        </p:nvSpPr>
        <p:spPr>
          <a:xfrm>
            <a:off x="1066800" y="1536174"/>
            <a:ext cx="8031480" cy="3751476"/>
          </a:xfrm>
          <a:prstGeom prst="rect">
            <a:avLst/>
          </a:prstGeom>
        </p:spPr>
        <p:txBody>
          <a:bodyPr wrap="square">
            <a:spAutoFit/>
          </a:bodyPr>
          <a:lstStyle/>
          <a:p>
            <a:pPr algn="just" rtl="1">
              <a:lnSpc>
                <a:spcPts val="3600"/>
              </a:lnSpc>
            </a:pPr>
            <a:r>
              <a:rPr lang="ar-SA" sz="2400" b="1" dirty="0" smtClean="0">
                <a:solidFill>
                  <a:schemeClr val="accent1">
                    <a:lumMod val="50000"/>
                  </a:schemeClr>
                </a:solidFill>
              </a:rPr>
              <a:t>إن تشخيص التعثر يتطلب دراسة شخصية المتعلم فى أبعادها المعرفية والوجدانية </a:t>
            </a:r>
            <a:r>
              <a:rPr lang="ar-SA" sz="2400" b="1" dirty="0" err="1" smtClean="0">
                <a:solidFill>
                  <a:schemeClr val="accent1">
                    <a:lumMod val="50000"/>
                  </a:schemeClr>
                </a:solidFill>
              </a:rPr>
              <a:t>والسيكو-حركية.</a:t>
            </a:r>
            <a:r>
              <a:rPr lang="ar-SA" sz="2400" b="1" dirty="0" smtClean="0">
                <a:solidFill>
                  <a:schemeClr val="accent1">
                    <a:lumMod val="50000"/>
                  </a:schemeClr>
                </a:solidFill>
              </a:rPr>
              <a:t> ويسْهِم التقويم المستمر، بشكل رئيس</a:t>
            </a:r>
            <a:r>
              <a:rPr lang="ar-MA" sz="2400" b="1" dirty="0" smtClean="0">
                <a:solidFill>
                  <a:schemeClr val="accent1">
                    <a:lumMod val="50000"/>
                  </a:schemeClr>
                </a:solidFill>
              </a:rPr>
              <a:t>ي</a:t>
            </a:r>
            <a:r>
              <a:rPr lang="ar-SA" sz="2400" b="1" dirty="0" smtClean="0">
                <a:solidFill>
                  <a:schemeClr val="accent1">
                    <a:lumMod val="50000"/>
                  </a:schemeClr>
                </a:solidFill>
              </a:rPr>
              <a:t>، فى رصد هذا </a:t>
            </a:r>
            <a:r>
              <a:rPr lang="ar-SA" sz="2400" b="1" dirty="0" err="1" smtClean="0">
                <a:solidFill>
                  <a:schemeClr val="accent1">
                    <a:lumMod val="50000"/>
                  </a:schemeClr>
                </a:solidFill>
              </a:rPr>
              <a:t>التعثر.</a:t>
            </a:r>
            <a:r>
              <a:rPr lang="ar-SA" sz="2400" b="1" dirty="0" smtClean="0">
                <a:solidFill>
                  <a:schemeClr val="accent1">
                    <a:lumMod val="50000"/>
                  </a:schemeClr>
                </a:solidFill>
              </a:rPr>
              <a:t> </a:t>
            </a:r>
            <a:endParaRPr lang="ar-MA" sz="2400" b="1" dirty="0" smtClean="0">
              <a:solidFill>
                <a:schemeClr val="accent1">
                  <a:lumMod val="50000"/>
                </a:schemeClr>
              </a:solidFill>
            </a:endParaRPr>
          </a:p>
          <a:p>
            <a:pPr algn="just" rtl="1">
              <a:lnSpc>
                <a:spcPts val="3600"/>
              </a:lnSpc>
            </a:pPr>
            <a:r>
              <a:rPr lang="ar-SA" sz="2400" b="1" dirty="0" smtClean="0">
                <a:solidFill>
                  <a:schemeClr val="accent1">
                    <a:lumMod val="50000"/>
                  </a:schemeClr>
                </a:solidFill>
              </a:rPr>
              <a:t>وبعد التشخيص والرصد، تعْمِد </a:t>
            </a:r>
            <a:r>
              <a:rPr lang="ar-SA" sz="2400" b="1" dirty="0" err="1" smtClean="0">
                <a:solidFill>
                  <a:schemeClr val="accent1">
                    <a:lumMod val="50000"/>
                  </a:schemeClr>
                </a:solidFill>
              </a:rPr>
              <a:t>البيداغوجيا</a:t>
            </a:r>
            <a:r>
              <a:rPr lang="ar-SA" sz="2400" b="1" dirty="0" smtClean="0">
                <a:solidFill>
                  <a:schemeClr val="accent1">
                    <a:lumMod val="50000"/>
                  </a:schemeClr>
                </a:solidFill>
              </a:rPr>
              <a:t> </a:t>
            </a:r>
            <a:r>
              <a:rPr lang="ar-SA" sz="2400" b="1" dirty="0" err="1" smtClean="0">
                <a:solidFill>
                  <a:schemeClr val="accent1">
                    <a:lumMod val="50000"/>
                  </a:schemeClr>
                </a:solidFill>
              </a:rPr>
              <a:t>الدّعْمية</a:t>
            </a:r>
            <a:r>
              <a:rPr lang="ar-SA" sz="2400" b="1" dirty="0" smtClean="0">
                <a:solidFill>
                  <a:schemeClr val="accent1">
                    <a:lumMod val="50000"/>
                  </a:schemeClr>
                </a:solidFill>
              </a:rPr>
              <a:t> إلى بحث شتى الأسباب </a:t>
            </a:r>
            <a:r>
              <a:rPr lang="ar-MA" sz="2400" b="1" dirty="0" smtClean="0">
                <a:solidFill>
                  <a:schemeClr val="accent1">
                    <a:lumMod val="50000"/>
                  </a:schemeClr>
                </a:solidFill>
              </a:rPr>
              <a:t>والعوامل التي </a:t>
            </a:r>
            <a:r>
              <a:rPr lang="ar-SA" sz="2400" b="1" dirty="0" smtClean="0">
                <a:solidFill>
                  <a:schemeClr val="accent1">
                    <a:lumMod val="50000"/>
                  </a:schemeClr>
                </a:solidFill>
              </a:rPr>
              <a:t>وراء ذلك التعثر؛ سواء كانت أسباباً ذاتية مرتبطة بشخصية التلميذ، أم موضوعية مرتبطة بالمحيط </a:t>
            </a:r>
            <a:r>
              <a:rPr lang="ar-SA" sz="2400" b="1" dirty="0" err="1" smtClean="0">
                <a:solidFill>
                  <a:schemeClr val="accent1">
                    <a:lumMod val="50000"/>
                  </a:schemeClr>
                </a:solidFill>
              </a:rPr>
              <a:t>السوسيو</a:t>
            </a:r>
            <a:r>
              <a:rPr lang="ar-SA" sz="2400" b="1" dirty="0" smtClean="0">
                <a:solidFill>
                  <a:schemeClr val="accent1">
                    <a:lumMod val="50000"/>
                  </a:schemeClr>
                </a:solidFill>
              </a:rPr>
              <a:t>-ثقافى وبالنظام </a:t>
            </a:r>
            <a:r>
              <a:rPr lang="ar-SA" sz="2400" b="1" dirty="0" err="1" smtClean="0">
                <a:solidFill>
                  <a:schemeClr val="accent1">
                    <a:lumMod val="50000"/>
                  </a:schemeClr>
                </a:solidFill>
              </a:rPr>
              <a:t>التربوي.</a:t>
            </a:r>
            <a:r>
              <a:rPr lang="ar-SA" sz="2400" b="1" dirty="0" smtClean="0">
                <a:solidFill>
                  <a:schemeClr val="accent1">
                    <a:lumMod val="50000"/>
                  </a:schemeClr>
                </a:solidFill>
              </a:rPr>
              <a:t> </a:t>
            </a:r>
            <a:r>
              <a:rPr lang="ar-SA" sz="2400" b="1" dirty="0" err="1" smtClean="0">
                <a:solidFill>
                  <a:schemeClr val="accent1">
                    <a:lumMod val="50000"/>
                  </a:schemeClr>
                </a:solidFill>
              </a:rPr>
              <a:t>لتخلص </a:t>
            </a:r>
            <a:r>
              <a:rPr lang="ar-SA" sz="2400" b="1" dirty="0" smtClean="0">
                <a:solidFill>
                  <a:schemeClr val="accent1">
                    <a:lumMod val="50000"/>
                  </a:schemeClr>
                </a:solidFill>
              </a:rPr>
              <a:t>– فى </a:t>
            </a:r>
            <a:r>
              <a:rPr lang="ar-SA" sz="2400" b="1" dirty="0" err="1" smtClean="0">
                <a:solidFill>
                  <a:schemeClr val="accent1">
                    <a:lumMod val="50000"/>
                  </a:schemeClr>
                </a:solidFill>
              </a:rPr>
              <a:t>المآل </a:t>
            </a:r>
            <a:r>
              <a:rPr lang="ar-SA" sz="2400" b="1" dirty="0" smtClean="0">
                <a:solidFill>
                  <a:schemeClr val="accent1">
                    <a:lumMod val="50000"/>
                  </a:schemeClr>
                </a:solidFill>
              </a:rPr>
              <a:t>– إلى بناء خطط عملية لتجاوز مشكل التعثر فى الدراسة</a:t>
            </a:r>
            <a:r>
              <a:rPr lang="fr-FR" sz="2400" dirty="0" smtClean="0"/>
              <a:t>.</a:t>
            </a:r>
            <a:br>
              <a:rPr lang="fr-FR" sz="2400" dirty="0" smtClean="0"/>
            </a:br>
            <a:endParaRPr lang="fr-FR" sz="2400" b="1" dirty="0" smtClean="0">
              <a:solidFill>
                <a:schemeClr val="accent1">
                  <a:lumMod val="50000"/>
                </a:schemeClr>
              </a:solidFill>
            </a:endParaRPr>
          </a:p>
        </p:txBody>
      </p:sp>
      <p:sp>
        <p:nvSpPr>
          <p:cNvPr id="7" name="Rectangle 6"/>
          <p:cNvSpPr/>
          <p:nvPr/>
        </p:nvSpPr>
        <p:spPr>
          <a:xfrm>
            <a:off x="215212" y="5165731"/>
            <a:ext cx="9225968" cy="1200329"/>
          </a:xfrm>
          <a:prstGeom prst="rect">
            <a:avLst/>
          </a:prstGeom>
          <a:solidFill>
            <a:schemeClr val="accent6">
              <a:lumMod val="20000"/>
              <a:lumOff val="80000"/>
            </a:schemeClr>
          </a:solidFill>
          <a:ln>
            <a:solidFill>
              <a:srgbClr val="C00000"/>
            </a:solidFill>
          </a:ln>
        </p:spPr>
        <p:txBody>
          <a:bodyPr wrap="square">
            <a:spAutoFit/>
          </a:bodyPr>
          <a:lstStyle/>
          <a:p>
            <a:pPr algn="r" rtl="1"/>
            <a:r>
              <a:rPr lang="ar-SA" sz="2400" b="1" dirty="0" smtClean="0">
                <a:solidFill>
                  <a:schemeClr val="accent1">
                    <a:lumMod val="50000"/>
                  </a:schemeClr>
                </a:solidFill>
              </a:rPr>
              <a:t>وهذا يدعونا إلى الحديث </a:t>
            </a:r>
            <a:r>
              <a:rPr lang="ar-SA" sz="2400" b="1" dirty="0" err="1" smtClean="0">
                <a:solidFill>
                  <a:schemeClr val="accent1">
                    <a:lumMod val="50000"/>
                  </a:schemeClr>
                </a:solidFill>
              </a:rPr>
              <a:t>عن </a:t>
            </a:r>
            <a:r>
              <a:rPr lang="ar-SA" sz="2400" b="1" dirty="0" smtClean="0">
                <a:solidFill>
                  <a:schemeClr val="accent1">
                    <a:lumMod val="50000"/>
                  </a:schemeClr>
                </a:solidFill>
              </a:rPr>
              <a:t>"</a:t>
            </a:r>
            <a:r>
              <a:rPr lang="ar-SA" sz="2400" b="1" dirty="0" err="1" smtClean="0">
                <a:solidFill>
                  <a:schemeClr val="accent1">
                    <a:lumMod val="50000"/>
                  </a:schemeClr>
                </a:solidFill>
              </a:rPr>
              <a:t>بيداغوجيا</a:t>
            </a:r>
            <a:r>
              <a:rPr lang="ar-SA" sz="2400" b="1" dirty="0" smtClean="0">
                <a:solidFill>
                  <a:schemeClr val="accent1">
                    <a:lumMod val="50000"/>
                  </a:schemeClr>
                </a:solidFill>
              </a:rPr>
              <a:t> علاجية</a:t>
            </a:r>
            <a:r>
              <a:rPr lang="ar-MA" sz="2400" b="1" smtClean="0">
                <a:solidFill>
                  <a:schemeClr val="accent1">
                    <a:lumMod val="50000"/>
                  </a:schemeClr>
                </a:solidFill>
              </a:rPr>
              <a:t> </a:t>
            </a:r>
            <a:r>
              <a:rPr lang="fr-FR" sz="2400" b="1" smtClean="0">
                <a:solidFill>
                  <a:schemeClr val="accent1">
                    <a:lumMod val="50000"/>
                  </a:schemeClr>
                </a:solidFill>
              </a:rPr>
              <a:t>"</a:t>
            </a:r>
            <a:r>
              <a:rPr lang="fr-FR" sz="2400" b="1" dirty="0" smtClean="0">
                <a:solidFill>
                  <a:schemeClr val="accent1">
                    <a:lumMod val="50000"/>
                  </a:schemeClr>
                </a:solidFill>
              </a:rPr>
              <a:t>La pédagogie de </a:t>
            </a:r>
            <a:r>
              <a:rPr lang="fr-FR" sz="2400" b="1" dirty="0" err="1" smtClean="0">
                <a:solidFill>
                  <a:schemeClr val="accent1">
                    <a:lumMod val="50000"/>
                  </a:schemeClr>
                </a:solidFill>
              </a:rPr>
              <a:t>remédiation</a:t>
            </a:r>
            <a:r>
              <a:rPr lang="fr-FR" sz="2400" b="1" dirty="0" smtClean="0">
                <a:solidFill>
                  <a:schemeClr val="accent1">
                    <a:lumMod val="50000"/>
                  </a:schemeClr>
                </a:solidFill>
              </a:rPr>
              <a:t>"</a:t>
            </a:r>
            <a:r>
              <a:rPr lang="ar-SA" sz="2400" b="1" dirty="0" smtClean="0">
                <a:solidFill>
                  <a:schemeClr val="accent1">
                    <a:lumMod val="50000"/>
                  </a:schemeClr>
                </a:solidFill>
              </a:rPr>
              <a:t>، تهدف إلى تشخيص التعثر الدراسي، وتحديد عوامل حدوثه، وبناء استراتيجيات تربوية لتصحيحه وعلاجه</a:t>
            </a:r>
            <a:r>
              <a:rPr lang="fr-FR" sz="2400" b="1" dirty="0" smtClean="0">
                <a:solidFill>
                  <a:schemeClr val="accent1">
                    <a:lumMod val="50000"/>
                  </a:schemeClr>
                </a:solidFill>
              </a:rPr>
              <a:t>.</a:t>
            </a:r>
          </a:p>
        </p:txBody>
      </p:sp>
    </p:spTree>
    <p:extLst>
      <p:ext uri="{BB962C8B-B14F-4D97-AF65-F5344CB8AC3E}">
        <p14:creationId xmlns:p14="http://schemas.microsoft.com/office/powerpoint/2010/main" val="1449949743"/>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10966</TotalTime>
  <Words>1011</Words>
  <Application>Microsoft Office PowerPoint</Application>
  <PresentationFormat>Format A4 (210 x 297 mm)</PresentationFormat>
  <Paragraphs>127</Paragraphs>
  <Slides>14</Slides>
  <Notes>7</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Présentation PowerPoint</vt:lpstr>
      <vt:lpstr>  خطوات و إجراءات التشخيص</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HAJI</cp:lastModifiedBy>
  <cp:revision>1412</cp:revision>
  <cp:lastPrinted>2015-04-17T15:00:03Z</cp:lastPrinted>
  <dcterms:created xsi:type="dcterms:W3CDTF">2014-07-06T22:57:53Z</dcterms:created>
  <dcterms:modified xsi:type="dcterms:W3CDTF">2016-04-14T21:12:58Z</dcterms:modified>
</cp:coreProperties>
</file>