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0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75" autoAdjust="0"/>
  </p:normalViewPr>
  <p:slideViewPr>
    <p:cSldViewPr>
      <p:cViewPr>
        <p:scale>
          <a:sx n="74" d="100"/>
          <a:sy n="74" d="100"/>
        </p:scale>
        <p:origin x="-77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53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C3FDD0-B58B-48B8-9C4C-BDAD9C7FFD3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DB27A72-55B7-4791-A36E-6D58BFC87E58}">
      <dgm:prSet phldrT="[Texte]"/>
      <dgm:spPr/>
      <dgm:t>
        <a:bodyPr/>
        <a:lstStyle/>
        <a:p>
          <a:r>
            <a:rPr lang="ar-MA" dirty="0" smtClean="0"/>
            <a:t>نهاية السنة الدراسية</a:t>
          </a:r>
          <a:endParaRPr lang="fr-FR" dirty="0"/>
        </a:p>
      </dgm:t>
    </dgm:pt>
    <dgm:pt modelId="{3A2B89C6-51B1-4D14-975F-402FEB877126}" type="parTrans" cxnId="{290BA176-6A5E-4D4C-97D3-DCF9896D7519}">
      <dgm:prSet/>
      <dgm:spPr/>
      <dgm:t>
        <a:bodyPr/>
        <a:lstStyle/>
        <a:p>
          <a:endParaRPr lang="fr-FR"/>
        </a:p>
      </dgm:t>
    </dgm:pt>
    <dgm:pt modelId="{782C1199-DC7B-475B-949A-28947C888D49}" type="sibTrans" cxnId="{290BA176-6A5E-4D4C-97D3-DCF9896D7519}">
      <dgm:prSet/>
      <dgm:spPr/>
      <dgm:t>
        <a:bodyPr/>
        <a:lstStyle/>
        <a:p>
          <a:endParaRPr lang="fr-FR"/>
        </a:p>
      </dgm:t>
    </dgm:pt>
    <dgm:pt modelId="{531A4F8B-1919-4801-A51E-1DE48086E32D}">
      <dgm:prSet phldrT="[Texte]"/>
      <dgm:spPr/>
      <dgm:t>
        <a:bodyPr/>
        <a:lstStyle/>
        <a:p>
          <a:r>
            <a:rPr lang="ar-MA" dirty="0" smtClean="0"/>
            <a:t>نهاية </a:t>
          </a:r>
          <a:r>
            <a:rPr lang="ar-MA" dirty="0" err="1" smtClean="0"/>
            <a:t>الأسدوس</a:t>
          </a:r>
          <a:r>
            <a:rPr lang="ar-MA" dirty="0" smtClean="0"/>
            <a:t> الأول</a:t>
          </a:r>
          <a:endParaRPr lang="fr-FR" dirty="0"/>
        </a:p>
      </dgm:t>
    </dgm:pt>
    <dgm:pt modelId="{1F83574C-3B40-4829-9644-4974111E64F8}" type="parTrans" cxnId="{337F28F3-8368-4A68-9D5C-AB60B7446979}">
      <dgm:prSet/>
      <dgm:spPr/>
      <dgm:t>
        <a:bodyPr/>
        <a:lstStyle/>
        <a:p>
          <a:endParaRPr lang="fr-FR"/>
        </a:p>
      </dgm:t>
    </dgm:pt>
    <dgm:pt modelId="{6DD617A0-4B9F-477B-A5E0-3A8F855CB128}" type="sibTrans" cxnId="{337F28F3-8368-4A68-9D5C-AB60B7446979}">
      <dgm:prSet/>
      <dgm:spPr/>
      <dgm:t>
        <a:bodyPr/>
        <a:lstStyle/>
        <a:p>
          <a:endParaRPr lang="fr-FR"/>
        </a:p>
      </dgm:t>
    </dgm:pt>
    <dgm:pt modelId="{E063043D-FB6F-445F-A9B8-EA70036A0B39}">
      <dgm:prSet phldrT="[Texte]"/>
      <dgm:spPr/>
      <dgm:t>
        <a:bodyPr/>
        <a:lstStyle/>
        <a:p>
          <a:r>
            <a:rPr lang="ar-MA" dirty="0" smtClean="0"/>
            <a:t>بداية السنة الدراسية</a:t>
          </a:r>
          <a:endParaRPr lang="fr-FR" dirty="0"/>
        </a:p>
      </dgm:t>
    </dgm:pt>
    <dgm:pt modelId="{16E0777E-BD33-425E-8CC7-81700BE8914B}" type="parTrans" cxnId="{D9E4074A-0007-4917-9E79-34E203B7D2E1}">
      <dgm:prSet/>
      <dgm:spPr/>
      <dgm:t>
        <a:bodyPr/>
        <a:lstStyle/>
        <a:p>
          <a:endParaRPr lang="fr-FR"/>
        </a:p>
      </dgm:t>
    </dgm:pt>
    <dgm:pt modelId="{7B3DDA4B-CA5F-410B-81B8-D19C14FE7A95}" type="sibTrans" cxnId="{D9E4074A-0007-4917-9E79-34E203B7D2E1}">
      <dgm:prSet/>
      <dgm:spPr/>
      <dgm:t>
        <a:bodyPr/>
        <a:lstStyle/>
        <a:p>
          <a:endParaRPr lang="fr-FR"/>
        </a:p>
      </dgm:t>
    </dgm:pt>
    <dgm:pt modelId="{F26D5C67-CF1A-4BC9-8FBF-4C201AEE26EB}" type="pres">
      <dgm:prSet presAssocID="{CCC3FDD0-B58B-48B8-9C4C-BDAD9C7FFD38}" presName="Name0" presStyleCnt="0">
        <dgm:presLayoutVars>
          <dgm:dir/>
          <dgm:animLvl val="lvl"/>
          <dgm:resizeHandles val="exact"/>
        </dgm:presLayoutVars>
      </dgm:prSet>
      <dgm:spPr/>
    </dgm:pt>
    <dgm:pt modelId="{42A97FA8-41F7-4923-99F1-F91EC43B9219}" type="pres">
      <dgm:prSet presAssocID="{5DB27A72-55B7-4791-A36E-6D58BFC87E58}" presName="parTxOnly" presStyleLbl="node1" presStyleIdx="0" presStyleCnt="3" custFlipHor="1" custScaleX="72398" custScaleY="652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5817629-DEBB-4529-A525-DBEBDC28FF75}" type="pres">
      <dgm:prSet presAssocID="{782C1199-DC7B-475B-949A-28947C888D49}" presName="parTxOnlySpace" presStyleCnt="0"/>
      <dgm:spPr/>
    </dgm:pt>
    <dgm:pt modelId="{C5585529-8E5E-49E5-96EF-27B3B0D8A9A8}" type="pres">
      <dgm:prSet presAssocID="{531A4F8B-1919-4801-A51E-1DE48086E32D}" presName="parTxOnly" presStyleLbl="node1" presStyleIdx="1" presStyleCnt="3" custFlipHor="1" custScaleX="75471" custScaleY="652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63A8592-DF33-4AE3-B599-FD71C7E3096B}" type="pres">
      <dgm:prSet presAssocID="{6DD617A0-4B9F-477B-A5E0-3A8F855CB128}" presName="parTxOnlySpace" presStyleCnt="0"/>
      <dgm:spPr/>
    </dgm:pt>
    <dgm:pt modelId="{3EF69B02-9AB5-4086-A67B-C5C3ACE92DBF}" type="pres">
      <dgm:prSet presAssocID="{E063043D-FB6F-445F-A9B8-EA70036A0B39}" presName="parTxOnly" presStyleLbl="node1" presStyleIdx="2" presStyleCnt="3" custFlipHor="1" custScaleX="69708" custScaleY="652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D6CE8A1-8498-48AC-8182-0308E629CCEB}" type="presOf" srcId="{CCC3FDD0-B58B-48B8-9C4C-BDAD9C7FFD38}" destId="{F26D5C67-CF1A-4BC9-8FBF-4C201AEE26EB}" srcOrd="0" destOrd="0" presId="urn:microsoft.com/office/officeart/2005/8/layout/chevron1"/>
    <dgm:cxn modelId="{337F28F3-8368-4A68-9D5C-AB60B7446979}" srcId="{CCC3FDD0-B58B-48B8-9C4C-BDAD9C7FFD38}" destId="{531A4F8B-1919-4801-A51E-1DE48086E32D}" srcOrd="1" destOrd="0" parTransId="{1F83574C-3B40-4829-9644-4974111E64F8}" sibTransId="{6DD617A0-4B9F-477B-A5E0-3A8F855CB128}"/>
    <dgm:cxn modelId="{B3523D03-8432-49D9-96BF-91343DD3F994}" type="presOf" srcId="{5DB27A72-55B7-4791-A36E-6D58BFC87E58}" destId="{42A97FA8-41F7-4923-99F1-F91EC43B9219}" srcOrd="0" destOrd="0" presId="urn:microsoft.com/office/officeart/2005/8/layout/chevron1"/>
    <dgm:cxn modelId="{D24A4D0F-074D-42F9-A6A4-3273312BA1F2}" type="presOf" srcId="{531A4F8B-1919-4801-A51E-1DE48086E32D}" destId="{C5585529-8E5E-49E5-96EF-27B3B0D8A9A8}" srcOrd="0" destOrd="0" presId="urn:microsoft.com/office/officeart/2005/8/layout/chevron1"/>
    <dgm:cxn modelId="{0E9276EA-FC49-46A7-8E8E-9F9582485AF5}" type="presOf" srcId="{E063043D-FB6F-445F-A9B8-EA70036A0B39}" destId="{3EF69B02-9AB5-4086-A67B-C5C3ACE92DBF}" srcOrd="0" destOrd="0" presId="urn:microsoft.com/office/officeart/2005/8/layout/chevron1"/>
    <dgm:cxn modelId="{D9E4074A-0007-4917-9E79-34E203B7D2E1}" srcId="{CCC3FDD0-B58B-48B8-9C4C-BDAD9C7FFD38}" destId="{E063043D-FB6F-445F-A9B8-EA70036A0B39}" srcOrd="2" destOrd="0" parTransId="{16E0777E-BD33-425E-8CC7-81700BE8914B}" sibTransId="{7B3DDA4B-CA5F-410B-81B8-D19C14FE7A95}"/>
    <dgm:cxn modelId="{290BA176-6A5E-4D4C-97D3-DCF9896D7519}" srcId="{CCC3FDD0-B58B-48B8-9C4C-BDAD9C7FFD38}" destId="{5DB27A72-55B7-4791-A36E-6D58BFC87E58}" srcOrd="0" destOrd="0" parTransId="{3A2B89C6-51B1-4D14-975F-402FEB877126}" sibTransId="{782C1199-DC7B-475B-949A-28947C888D49}"/>
    <dgm:cxn modelId="{E4F724B1-E045-48BC-AD2F-3C192CD3D42D}" type="presParOf" srcId="{F26D5C67-CF1A-4BC9-8FBF-4C201AEE26EB}" destId="{42A97FA8-41F7-4923-99F1-F91EC43B9219}" srcOrd="0" destOrd="0" presId="urn:microsoft.com/office/officeart/2005/8/layout/chevron1"/>
    <dgm:cxn modelId="{A39687E6-6AD3-4382-A0F2-7EE5CD6F8FA0}" type="presParOf" srcId="{F26D5C67-CF1A-4BC9-8FBF-4C201AEE26EB}" destId="{65817629-DEBB-4529-A525-DBEBDC28FF75}" srcOrd="1" destOrd="0" presId="urn:microsoft.com/office/officeart/2005/8/layout/chevron1"/>
    <dgm:cxn modelId="{D2674018-F963-422C-94FD-DF4AED7FEC93}" type="presParOf" srcId="{F26D5C67-CF1A-4BC9-8FBF-4C201AEE26EB}" destId="{C5585529-8E5E-49E5-96EF-27B3B0D8A9A8}" srcOrd="2" destOrd="0" presId="urn:microsoft.com/office/officeart/2005/8/layout/chevron1"/>
    <dgm:cxn modelId="{8CC19F40-B239-4811-9945-85CF97DAA7B7}" type="presParOf" srcId="{F26D5C67-CF1A-4BC9-8FBF-4C201AEE26EB}" destId="{B63A8592-DF33-4AE3-B599-FD71C7E3096B}" srcOrd="3" destOrd="0" presId="urn:microsoft.com/office/officeart/2005/8/layout/chevron1"/>
    <dgm:cxn modelId="{E9D3C805-CA7D-4E0E-B0A7-A912E74D08B4}" type="presParOf" srcId="{F26D5C67-CF1A-4BC9-8FBF-4C201AEE26EB}" destId="{3EF69B02-9AB5-4086-A67B-C5C3ACE92DBF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222B04-F009-4764-9F22-9D6DA8B4993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8302C3E-F28E-45FA-A01A-79A79309E9E5}">
      <dgm:prSet phldrT="[Texte]"/>
      <dgm:spPr/>
      <dgm:t>
        <a:bodyPr/>
        <a:lstStyle/>
        <a:p>
          <a:pPr rtl="1"/>
          <a:r>
            <a:rPr lang="ar-MA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* تقييم أثر الدعم المدرسي على تدرج عتبات الانتقال</a:t>
          </a:r>
        </a:p>
        <a:p>
          <a:pPr rtl="1"/>
          <a:endParaRPr lang="fr-FR" dirty="0" smtClean="0">
            <a:solidFill>
              <a:schemeClr val="tx1"/>
            </a:solidFill>
            <a:latin typeface="+mn-lt"/>
            <a:ea typeface="+mn-ea"/>
            <a:cs typeface="+mn-cs"/>
          </a:endParaRPr>
        </a:p>
        <a:p>
          <a:pPr rtl="1"/>
          <a:r>
            <a:rPr lang="ar-MA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* تحليل تدرج عتبات الانتقال</a:t>
          </a:r>
          <a:endParaRPr lang="fr-FR" dirty="0"/>
        </a:p>
      </dgm:t>
    </dgm:pt>
    <dgm:pt modelId="{EFCB2044-F4B0-4B9F-AC88-D918DBEC89B7}" type="parTrans" cxnId="{953D19DA-1066-4BD3-84CA-0F1B07F3D475}">
      <dgm:prSet/>
      <dgm:spPr/>
      <dgm:t>
        <a:bodyPr/>
        <a:lstStyle/>
        <a:p>
          <a:endParaRPr lang="fr-FR"/>
        </a:p>
      </dgm:t>
    </dgm:pt>
    <dgm:pt modelId="{9D7FE8A1-5AC6-4A63-9D7C-A90E8762F099}" type="sibTrans" cxnId="{953D19DA-1066-4BD3-84CA-0F1B07F3D475}">
      <dgm:prSet/>
      <dgm:spPr/>
      <dgm:t>
        <a:bodyPr/>
        <a:lstStyle/>
        <a:p>
          <a:endParaRPr lang="fr-FR"/>
        </a:p>
      </dgm:t>
    </dgm:pt>
    <dgm:pt modelId="{B5E7AF99-A57D-49D4-B7C3-0C8111E18533}">
      <dgm:prSet phldrT="[Texte]"/>
      <dgm:spPr/>
      <dgm:t>
        <a:bodyPr/>
        <a:lstStyle/>
        <a:p>
          <a:r>
            <a:rPr lang="ar-MA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* تحليل نتائج </a:t>
          </a:r>
          <a:r>
            <a:rPr lang="ar-MA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الأسدوس</a:t>
          </a:r>
          <a:r>
            <a:rPr lang="ar-MA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الأول</a:t>
          </a:r>
        </a:p>
        <a:p>
          <a:endParaRPr lang="fr-FR" dirty="0" smtClean="0">
            <a:solidFill>
              <a:schemeClr val="tx1"/>
            </a:solidFill>
            <a:latin typeface="+mn-lt"/>
            <a:ea typeface="+mn-ea"/>
            <a:cs typeface="+mn-cs"/>
          </a:endParaRPr>
        </a:p>
        <a:p>
          <a:pPr rtl="1"/>
          <a:r>
            <a:rPr lang="ar-MA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* تنظيم الدعم المدرسي</a:t>
          </a:r>
          <a:endParaRPr lang="fr-FR" dirty="0"/>
        </a:p>
      </dgm:t>
    </dgm:pt>
    <dgm:pt modelId="{EEB1A979-492F-459A-9F2F-A675911AA500}" type="parTrans" cxnId="{A7085CBE-2415-4DCD-BF63-31EC4011FF59}">
      <dgm:prSet/>
      <dgm:spPr/>
      <dgm:t>
        <a:bodyPr/>
        <a:lstStyle/>
        <a:p>
          <a:endParaRPr lang="fr-FR"/>
        </a:p>
      </dgm:t>
    </dgm:pt>
    <dgm:pt modelId="{143EC1B6-7FE9-49CA-A14A-4C694EE046C4}" type="sibTrans" cxnId="{A7085CBE-2415-4DCD-BF63-31EC4011FF59}">
      <dgm:prSet/>
      <dgm:spPr/>
      <dgm:t>
        <a:bodyPr/>
        <a:lstStyle/>
        <a:p>
          <a:endParaRPr lang="fr-FR"/>
        </a:p>
      </dgm:t>
    </dgm:pt>
    <dgm:pt modelId="{D91F8436-0456-4C65-9F49-1334D788B4B3}">
      <dgm:prSet phldrT="[Texte]" custT="1"/>
      <dgm:spPr/>
      <dgm:t>
        <a:bodyPr/>
        <a:lstStyle/>
        <a:p>
          <a:pPr algn="r" rtl="1">
            <a:lnSpc>
              <a:spcPct val="150000"/>
            </a:lnSpc>
          </a:pPr>
          <a:r>
            <a:rPr lang="ar-MA" sz="18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 * تشخيص المكتسبات</a:t>
          </a:r>
        </a:p>
        <a:p>
          <a:pPr algn="ctr" rtl="1">
            <a:lnSpc>
              <a:spcPct val="90000"/>
            </a:lnSpc>
          </a:pPr>
          <a:r>
            <a:rPr lang="ar-MA" sz="18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* تحليل نتائج التشخيص</a:t>
          </a:r>
        </a:p>
        <a:p>
          <a:pPr algn="ctr" rtl="1">
            <a:lnSpc>
              <a:spcPct val="90000"/>
            </a:lnSpc>
          </a:pPr>
          <a:r>
            <a:rPr lang="ar-MA" sz="18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* تنظيم الدعم المدرسي</a:t>
          </a:r>
          <a:endParaRPr lang="fr-FR" sz="1800" dirty="0"/>
        </a:p>
      </dgm:t>
    </dgm:pt>
    <dgm:pt modelId="{FB9F3B15-A404-46FC-A6C4-CDA30A0B9CCC}" type="parTrans" cxnId="{1241E04B-9AD9-49D6-BD64-C3D1DEB7F7FA}">
      <dgm:prSet/>
      <dgm:spPr/>
      <dgm:t>
        <a:bodyPr/>
        <a:lstStyle/>
        <a:p>
          <a:endParaRPr lang="fr-FR"/>
        </a:p>
      </dgm:t>
    </dgm:pt>
    <dgm:pt modelId="{EC26D694-46E2-41E4-A5BE-DA178BF4799B}" type="sibTrans" cxnId="{1241E04B-9AD9-49D6-BD64-C3D1DEB7F7FA}">
      <dgm:prSet/>
      <dgm:spPr/>
      <dgm:t>
        <a:bodyPr/>
        <a:lstStyle/>
        <a:p>
          <a:endParaRPr lang="fr-FR"/>
        </a:p>
      </dgm:t>
    </dgm:pt>
    <dgm:pt modelId="{317BB2B3-7F39-4C53-8E71-8A54DF1637CE}" type="pres">
      <dgm:prSet presAssocID="{78222B04-F009-4764-9F22-9D6DA8B4993B}" presName="Name0" presStyleCnt="0">
        <dgm:presLayoutVars>
          <dgm:dir/>
          <dgm:resizeHandles val="exact"/>
        </dgm:presLayoutVars>
      </dgm:prSet>
      <dgm:spPr/>
    </dgm:pt>
    <dgm:pt modelId="{87531AA9-644F-4576-A2AB-30123A2E4076}" type="pres">
      <dgm:prSet presAssocID="{68302C3E-F28E-45FA-A01A-79A79309E9E5}" presName="node" presStyleLbl="node1" presStyleIdx="0" presStyleCnt="3" custScaleX="133116" custScaleY="15069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D1D4AB-5450-4EDB-B4F1-4A1B87B265B3}" type="pres">
      <dgm:prSet presAssocID="{9D7FE8A1-5AC6-4A63-9D7C-A90E8762F099}" presName="sibTrans" presStyleLbl="sibTrans2D1" presStyleIdx="0" presStyleCnt="2" custAng="10800000"/>
      <dgm:spPr/>
      <dgm:t>
        <a:bodyPr/>
        <a:lstStyle/>
        <a:p>
          <a:endParaRPr lang="fr-FR"/>
        </a:p>
      </dgm:t>
    </dgm:pt>
    <dgm:pt modelId="{9ADB1DC2-E71C-48ED-B669-26F553595E41}" type="pres">
      <dgm:prSet presAssocID="{9D7FE8A1-5AC6-4A63-9D7C-A90E8762F099}" presName="connectorText" presStyleLbl="sibTrans2D1" presStyleIdx="0" presStyleCnt="2"/>
      <dgm:spPr/>
      <dgm:t>
        <a:bodyPr/>
        <a:lstStyle/>
        <a:p>
          <a:endParaRPr lang="fr-FR"/>
        </a:p>
      </dgm:t>
    </dgm:pt>
    <dgm:pt modelId="{1507B052-2FA3-4236-8215-A4CB88EE1043}" type="pres">
      <dgm:prSet presAssocID="{B5E7AF99-A57D-49D4-B7C3-0C8111E18533}" presName="node" presStyleLbl="node1" presStyleIdx="1" presStyleCnt="3" custScaleX="114514" custScaleY="15013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DF9AFD-CD80-4445-88BC-04EBFF444C86}" type="pres">
      <dgm:prSet presAssocID="{143EC1B6-7FE9-49CA-A14A-4C694EE046C4}" presName="sibTrans" presStyleLbl="sibTrans2D1" presStyleIdx="1" presStyleCnt="2" custAng="10800000"/>
      <dgm:spPr/>
      <dgm:t>
        <a:bodyPr/>
        <a:lstStyle/>
        <a:p>
          <a:endParaRPr lang="fr-FR"/>
        </a:p>
      </dgm:t>
    </dgm:pt>
    <dgm:pt modelId="{0971C27D-01BB-4D21-BA38-CBA817EF9EC9}" type="pres">
      <dgm:prSet presAssocID="{143EC1B6-7FE9-49CA-A14A-4C694EE046C4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9CB76FFF-3A81-4397-BF9A-439642B4DB9F}" type="pres">
      <dgm:prSet presAssocID="{D91F8436-0456-4C65-9F49-1334D788B4B3}" presName="node" presStyleLbl="node1" presStyleIdx="2" presStyleCnt="3" custScaleX="122552" custScaleY="15274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E035764-08DD-43DC-B1E8-977BA2FB33DD}" type="presOf" srcId="{143EC1B6-7FE9-49CA-A14A-4C694EE046C4}" destId="{0971C27D-01BB-4D21-BA38-CBA817EF9EC9}" srcOrd="1" destOrd="0" presId="urn:microsoft.com/office/officeart/2005/8/layout/process1"/>
    <dgm:cxn modelId="{1241E04B-9AD9-49D6-BD64-C3D1DEB7F7FA}" srcId="{78222B04-F009-4764-9F22-9D6DA8B4993B}" destId="{D91F8436-0456-4C65-9F49-1334D788B4B3}" srcOrd="2" destOrd="0" parTransId="{FB9F3B15-A404-46FC-A6C4-CDA30A0B9CCC}" sibTransId="{EC26D694-46E2-41E4-A5BE-DA178BF4799B}"/>
    <dgm:cxn modelId="{CE6976EF-7310-4BFC-AEB1-A66EC1E5EBA8}" type="presOf" srcId="{9D7FE8A1-5AC6-4A63-9D7C-A90E8762F099}" destId="{8CD1D4AB-5450-4EDB-B4F1-4A1B87B265B3}" srcOrd="0" destOrd="0" presId="urn:microsoft.com/office/officeart/2005/8/layout/process1"/>
    <dgm:cxn modelId="{93A92CAE-DC81-4512-AF1C-B30644715F83}" type="presOf" srcId="{68302C3E-F28E-45FA-A01A-79A79309E9E5}" destId="{87531AA9-644F-4576-A2AB-30123A2E4076}" srcOrd="0" destOrd="0" presId="urn:microsoft.com/office/officeart/2005/8/layout/process1"/>
    <dgm:cxn modelId="{A821180A-7AC9-4931-86EC-0F2B45797711}" type="presOf" srcId="{143EC1B6-7FE9-49CA-A14A-4C694EE046C4}" destId="{64DF9AFD-CD80-4445-88BC-04EBFF444C86}" srcOrd="0" destOrd="0" presId="urn:microsoft.com/office/officeart/2005/8/layout/process1"/>
    <dgm:cxn modelId="{953D19DA-1066-4BD3-84CA-0F1B07F3D475}" srcId="{78222B04-F009-4764-9F22-9D6DA8B4993B}" destId="{68302C3E-F28E-45FA-A01A-79A79309E9E5}" srcOrd="0" destOrd="0" parTransId="{EFCB2044-F4B0-4B9F-AC88-D918DBEC89B7}" sibTransId="{9D7FE8A1-5AC6-4A63-9D7C-A90E8762F099}"/>
    <dgm:cxn modelId="{4C16362D-339B-402A-993B-E30B6C40A137}" type="presOf" srcId="{D91F8436-0456-4C65-9F49-1334D788B4B3}" destId="{9CB76FFF-3A81-4397-BF9A-439642B4DB9F}" srcOrd="0" destOrd="0" presId="urn:microsoft.com/office/officeart/2005/8/layout/process1"/>
    <dgm:cxn modelId="{250C9396-CD09-410F-924B-80FCAD752978}" type="presOf" srcId="{B5E7AF99-A57D-49D4-B7C3-0C8111E18533}" destId="{1507B052-2FA3-4236-8215-A4CB88EE1043}" srcOrd="0" destOrd="0" presId="urn:microsoft.com/office/officeart/2005/8/layout/process1"/>
    <dgm:cxn modelId="{7CB534D0-9FF1-4740-A5DC-FE16B8B5340C}" type="presOf" srcId="{9D7FE8A1-5AC6-4A63-9D7C-A90E8762F099}" destId="{9ADB1DC2-E71C-48ED-B669-26F553595E41}" srcOrd="1" destOrd="0" presId="urn:microsoft.com/office/officeart/2005/8/layout/process1"/>
    <dgm:cxn modelId="{A7085CBE-2415-4DCD-BF63-31EC4011FF59}" srcId="{78222B04-F009-4764-9F22-9D6DA8B4993B}" destId="{B5E7AF99-A57D-49D4-B7C3-0C8111E18533}" srcOrd="1" destOrd="0" parTransId="{EEB1A979-492F-459A-9F2F-A675911AA500}" sibTransId="{143EC1B6-7FE9-49CA-A14A-4C694EE046C4}"/>
    <dgm:cxn modelId="{0B70DCC3-5A94-47AD-860A-EE1EF6F3FE1A}" type="presOf" srcId="{78222B04-F009-4764-9F22-9D6DA8B4993B}" destId="{317BB2B3-7F39-4C53-8E71-8A54DF1637CE}" srcOrd="0" destOrd="0" presId="urn:microsoft.com/office/officeart/2005/8/layout/process1"/>
    <dgm:cxn modelId="{A9CD5E4E-57F0-46E6-A316-43DD69EF74D1}" type="presParOf" srcId="{317BB2B3-7F39-4C53-8E71-8A54DF1637CE}" destId="{87531AA9-644F-4576-A2AB-30123A2E4076}" srcOrd="0" destOrd="0" presId="urn:microsoft.com/office/officeart/2005/8/layout/process1"/>
    <dgm:cxn modelId="{7C2FFAD1-3AB7-4C01-A077-475DAC2ACD4C}" type="presParOf" srcId="{317BB2B3-7F39-4C53-8E71-8A54DF1637CE}" destId="{8CD1D4AB-5450-4EDB-B4F1-4A1B87B265B3}" srcOrd="1" destOrd="0" presId="urn:microsoft.com/office/officeart/2005/8/layout/process1"/>
    <dgm:cxn modelId="{AFF5488F-02F7-4007-98AA-DD83238455DE}" type="presParOf" srcId="{8CD1D4AB-5450-4EDB-B4F1-4A1B87B265B3}" destId="{9ADB1DC2-E71C-48ED-B669-26F553595E41}" srcOrd="0" destOrd="0" presId="urn:microsoft.com/office/officeart/2005/8/layout/process1"/>
    <dgm:cxn modelId="{64349965-C239-4CA6-B469-130DA73FD45F}" type="presParOf" srcId="{317BB2B3-7F39-4C53-8E71-8A54DF1637CE}" destId="{1507B052-2FA3-4236-8215-A4CB88EE1043}" srcOrd="2" destOrd="0" presId="urn:microsoft.com/office/officeart/2005/8/layout/process1"/>
    <dgm:cxn modelId="{B2ECE034-DAEB-4FA2-BC42-A10EADF1591D}" type="presParOf" srcId="{317BB2B3-7F39-4C53-8E71-8A54DF1637CE}" destId="{64DF9AFD-CD80-4445-88BC-04EBFF444C86}" srcOrd="3" destOrd="0" presId="urn:microsoft.com/office/officeart/2005/8/layout/process1"/>
    <dgm:cxn modelId="{96C5B01A-FE4E-4F5C-8A88-FC53D9DDF3F9}" type="presParOf" srcId="{64DF9AFD-CD80-4445-88BC-04EBFF444C86}" destId="{0971C27D-01BB-4D21-BA38-CBA817EF9EC9}" srcOrd="0" destOrd="0" presId="urn:microsoft.com/office/officeart/2005/8/layout/process1"/>
    <dgm:cxn modelId="{088216E3-BB15-4E36-BFD1-0EA84079B5CB}" type="presParOf" srcId="{317BB2B3-7F39-4C53-8E71-8A54DF1637CE}" destId="{9CB76FFF-3A81-4397-BF9A-439642B4DB9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5D3633-E29E-4809-8BBA-1C422D5B0D92}" type="doc">
      <dgm:prSet loTypeId="urn:microsoft.com/office/officeart/2005/8/layout/hList6" loCatId="list" qsTypeId="urn:microsoft.com/office/officeart/2005/8/quickstyle/3d9" qsCatId="3D" csTypeId="urn:microsoft.com/office/officeart/2005/8/colors/colorful4" csCatId="colorful" phldr="1"/>
      <dgm:spPr/>
    </dgm:pt>
    <dgm:pt modelId="{CB04D3E2-F656-4D35-AF94-7E25CBD2F454}">
      <dgm:prSet phldrT="[Texte]"/>
      <dgm:spPr/>
      <dgm:t>
        <a:bodyPr/>
        <a:lstStyle/>
        <a:p>
          <a:r>
            <a:rPr lang="ar-MA" dirty="0" smtClean="0"/>
            <a:t>2018</a:t>
          </a:r>
        </a:p>
        <a:p>
          <a:r>
            <a:rPr lang="ar-MA" dirty="0" smtClean="0"/>
            <a:t>المرحلة الرابعة:</a:t>
          </a:r>
        </a:p>
        <a:p>
          <a:endParaRPr lang="ar-MA" dirty="0" smtClean="0"/>
        </a:p>
        <a:p>
          <a:r>
            <a:rPr lang="ar-MA" dirty="0" smtClean="0">
              <a:latin typeface="Times New Roman"/>
              <a:cs typeface="Times New Roman"/>
            </a:rPr>
            <a:t>■ استدامة التدبير</a:t>
          </a:r>
          <a:endParaRPr lang="fr-FR" dirty="0"/>
        </a:p>
      </dgm:t>
    </dgm:pt>
    <dgm:pt modelId="{3392DC25-63C0-4A6C-956D-63E3DE18DF53}" type="parTrans" cxnId="{F0FBD937-476F-4389-9430-EDE658A036BA}">
      <dgm:prSet/>
      <dgm:spPr/>
      <dgm:t>
        <a:bodyPr/>
        <a:lstStyle/>
        <a:p>
          <a:endParaRPr lang="fr-FR"/>
        </a:p>
      </dgm:t>
    </dgm:pt>
    <dgm:pt modelId="{284CF3D9-324F-4607-BB7E-928F4C06F51C}" type="sibTrans" cxnId="{F0FBD937-476F-4389-9430-EDE658A036BA}">
      <dgm:prSet/>
      <dgm:spPr/>
      <dgm:t>
        <a:bodyPr/>
        <a:lstStyle/>
        <a:p>
          <a:endParaRPr lang="fr-FR"/>
        </a:p>
      </dgm:t>
    </dgm:pt>
    <dgm:pt modelId="{0BAE59EA-BB0D-42E6-9BB9-561448E430EB}">
      <dgm:prSet phldrT="[Texte]"/>
      <dgm:spPr/>
      <dgm:t>
        <a:bodyPr/>
        <a:lstStyle/>
        <a:p>
          <a:r>
            <a:rPr lang="ar-MA" dirty="0" smtClean="0"/>
            <a:t>2017</a:t>
          </a:r>
        </a:p>
        <a:p>
          <a:r>
            <a:rPr lang="ar-MA" dirty="0" smtClean="0"/>
            <a:t>المرحلة الثالثة: </a:t>
          </a:r>
        </a:p>
        <a:p>
          <a:r>
            <a:rPr lang="ar-MA" dirty="0" smtClean="0">
              <a:latin typeface="Times New Roman"/>
              <a:cs typeface="Times New Roman"/>
            </a:rPr>
            <a:t>■ </a:t>
          </a:r>
          <a:r>
            <a:rPr lang="ar-MA" b="1" dirty="0" smtClean="0">
              <a:latin typeface="Times New Roman"/>
              <a:cs typeface="Times New Roman"/>
            </a:rPr>
            <a:t>تعديل وتطوير العدة</a:t>
          </a:r>
        </a:p>
        <a:p>
          <a:r>
            <a:rPr lang="ar-MA" b="1" dirty="0" smtClean="0">
              <a:latin typeface="Times New Roman"/>
              <a:cs typeface="Times New Roman"/>
            </a:rPr>
            <a:t>■ تعميم تنزيل التدبير</a:t>
          </a:r>
          <a:endParaRPr lang="fr-FR" b="1" dirty="0"/>
        </a:p>
      </dgm:t>
    </dgm:pt>
    <dgm:pt modelId="{07D2C1C7-442D-4FC9-9F9C-52DB494B5BBB}" type="parTrans" cxnId="{F63CA554-96DB-4C19-9AE3-4D1F6D569386}">
      <dgm:prSet/>
      <dgm:spPr/>
      <dgm:t>
        <a:bodyPr/>
        <a:lstStyle/>
        <a:p>
          <a:endParaRPr lang="fr-FR"/>
        </a:p>
      </dgm:t>
    </dgm:pt>
    <dgm:pt modelId="{61181E3F-BFBF-4FD1-9829-DE2484B6AE04}" type="sibTrans" cxnId="{F63CA554-96DB-4C19-9AE3-4D1F6D569386}">
      <dgm:prSet/>
      <dgm:spPr/>
      <dgm:t>
        <a:bodyPr/>
        <a:lstStyle/>
        <a:p>
          <a:endParaRPr lang="fr-FR"/>
        </a:p>
      </dgm:t>
    </dgm:pt>
    <dgm:pt modelId="{C01E32BF-BED6-4B04-827F-1A3D05EE7D63}">
      <dgm:prSet phldrT="[Texte]"/>
      <dgm:spPr/>
      <dgm:t>
        <a:bodyPr/>
        <a:lstStyle/>
        <a:p>
          <a:r>
            <a:rPr lang="fr-FR" dirty="0" smtClean="0"/>
            <a:t>2015</a:t>
          </a:r>
          <a:endParaRPr lang="ar-MA" dirty="0" smtClean="0"/>
        </a:p>
        <a:p>
          <a:pPr rtl="1"/>
          <a:r>
            <a:rPr lang="ar-MA" dirty="0" smtClean="0"/>
            <a:t>المرحلة الأولى:</a:t>
          </a:r>
        </a:p>
        <a:p>
          <a:pPr rtl="1"/>
          <a:r>
            <a:rPr lang="ar-MA" b="1" dirty="0" smtClean="0">
              <a:latin typeface="Times New Roman"/>
              <a:cs typeface="Times New Roman"/>
            </a:rPr>
            <a:t>■ </a:t>
          </a:r>
          <a:r>
            <a:rPr lang="ar-MA" b="1" dirty="0" smtClean="0"/>
            <a:t>وضع تصور عدة التدبير</a:t>
          </a:r>
        </a:p>
        <a:p>
          <a:pPr rtl="1"/>
          <a:r>
            <a:rPr lang="ar-MA" b="1" dirty="0" smtClean="0"/>
            <a:t>  </a:t>
          </a:r>
          <a:r>
            <a:rPr lang="ar-MA" b="1" dirty="0" smtClean="0">
              <a:latin typeface="Times New Roman"/>
              <a:cs typeface="Times New Roman"/>
            </a:rPr>
            <a:t>■ تنظيم مجموعات التركيز</a:t>
          </a:r>
          <a:r>
            <a:rPr lang="fr-FR" b="1" dirty="0" smtClean="0"/>
            <a:t> </a:t>
          </a:r>
        </a:p>
        <a:p>
          <a:endParaRPr lang="fr-FR" dirty="0"/>
        </a:p>
      </dgm:t>
    </dgm:pt>
    <dgm:pt modelId="{DFF2E92B-372B-4454-B69E-6EF8CABF8919}" type="parTrans" cxnId="{38B82D1F-5A6A-488F-B930-498046C7B69B}">
      <dgm:prSet/>
      <dgm:spPr/>
      <dgm:t>
        <a:bodyPr/>
        <a:lstStyle/>
        <a:p>
          <a:endParaRPr lang="fr-FR"/>
        </a:p>
      </dgm:t>
    </dgm:pt>
    <dgm:pt modelId="{CE36D040-664C-416A-B1F8-13016A9724F3}" type="sibTrans" cxnId="{38B82D1F-5A6A-488F-B930-498046C7B69B}">
      <dgm:prSet/>
      <dgm:spPr/>
      <dgm:t>
        <a:bodyPr/>
        <a:lstStyle/>
        <a:p>
          <a:endParaRPr lang="fr-FR"/>
        </a:p>
      </dgm:t>
    </dgm:pt>
    <dgm:pt modelId="{954789B4-C4A9-4C58-B252-3A9EA8A99ADF}">
      <dgm:prSet/>
      <dgm:spPr/>
      <dgm:t>
        <a:bodyPr/>
        <a:lstStyle/>
        <a:p>
          <a:r>
            <a:rPr lang="ar-MA" dirty="0" smtClean="0"/>
            <a:t>2016 </a:t>
          </a:r>
        </a:p>
        <a:p>
          <a:r>
            <a:rPr lang="ar-MA" dirty="0" smtClean="0"/>
            <a:t>المرحلة الثانية:</a:t>
          </a:r>
        </a:p>
        <a:p>
          <a:r>
            <a:rPr lang="ar-MA" b="1" dirty="0" smtClean="0">
              <a:latin typeface="Times New Roman"/>
              <a:cs typeface="Times New Roman"/>
            </a:rPr>
            <a:t>■ تجريب العدة</a:t>
          </a:r>
        </a:p>
        <a:p>
          <a:r>
            <a:rPr lang="ar-MA" b="1" dirty="0" smtClean="0">
              <a:latin typeface="Times New Roman"/>
              <a:cs typeface="Times New Roman"/>
            </a:rPr>
            <a:t>■ تنزيل التدبير</a:t>
          </a:r>
          <a:endParaRPr lang="fr-FR" b="1" dirty="0"/>
        </a:p>
      </dgm:t>
    </dgm:pt>
    <dgm:pt modelId="{0F2EA4B9-05C9-4DC1-A14B-44CA54FC4D6C}" type="parTrans" cxnId="{9CAEE28B-3B66-4EFC-8150-5F49C9A7E00B}">
      <dgm:prSet/>
      <dgm:spPr/>
      <dgm:t>
        <a:bodyPr/>
        <a:lstStyle/>
        <a:p>
          <a:endParaRPr lang="fr-FR"/>
        </a:p>
      </dgm:t>
    </dgm:pt>
    <dgm:pt modelId="{334337CD-1786-4685-B5C0-32048C68B497}" type="sibTrans" cxnId="{9CAEE28B-3B66-4EFC-8150-5F49C9A7E00B}">
      <dgm:prSet/>
      <dgm:spPr/>
      <dgm:t>
        <a:bodyPr/>
        <a:lstStyle/>
        <a:p>
          <a:endParaRPr lang="fr-FR"/>
        </a:p>
      </dgm:t>
    </dgm:pt>
    <dgm:pt modelId="{14A6BCB8-B400-4C4A-91E8-F4B724810CFB}" type="pres">
      <dgm:prSet presAssocID="{9E5D3633-E29E-4809-8BBA-1C422D5B0D92}" presName="Name0" presStyleCnt="0">
        <dgm:presLayoutVars>
          <dgm:dir/>
          <dgm:resizeHandles val="exact"/>
        </dgm:presLayoutVars>
      </dgm:prSet>
      <dgm:spPr/>
    </dgm:pt>
    <dgm:pt modelId="{73B9A72C-CD76-4C89-AB28-5D26EFD37CDA}" type="pres">
      <dgm:prSet presAssocID="{CB04D3E2-F656-4D35-AF94-7E25CBD2F45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3CF8D2-B117-43F8-82F1-E03978C881C8}" type="pres">
      <dgm:prSet presAssocID="{284CF3D9-324F-4607-BB7E-928F4C06F51C}" presName="sibTrans" presStyleCnt="0"/>
      <dgm:spPr/>
    </dgm:pt>
    <dgm:pt modelId="{3F68DA06-ABDF-4090-8308-25460A987C10}" type="pres">
      <dgm:prSet presAssocID="{0BAE59EA-BB0D-42E6-9BB9-561448E430E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DA7A1AC-BB13-45A2-85F8-64C7A0B01875}" type="pres">
      <dgm:prSet presAssocID="{61181E3F-BFBF-4FD1-9829-DE2484B6AE04}" presName="sibTrans" presStyleCnt="0"/>
      <dgm:spPr/>
    </dgm:pt>
    <dgm:pt modelId="{10AC46B5-B5CA-4606-904F-F8636E8553B5}" type="pres">
      <dgm:prSet presAssocID="{954789B4-C4A9-4C58-B252-3A9EA8A99AD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71792BA-DDFF-4D44-8C45-B2C5F725FA6E}" type="pres">
      <dgm:prSet presAssocID="{334337CD-1786-4685-B5C0-32048C68B497}" presName="sibTrans" presStyleCnt="0"/>
      <dgm:spPr/>
    </dgm:pt>
    <dgm:pt modelId="{2C489CE8-7EAC-4B1C-BB1B-0597DAE32308}" type="pres">
      <dgm:prSet presAssocID="{C01E32BF-BED6-4B04-827F-1A3D05EE7D6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B4FAEE2-B7F1-4722-8A00-214D275D0C24}" type="presOf" srcId="{9E5D3633-E29E-4809-8BBA-1C422D5B0D92}" destId="{14A6BCB8-B400-4C4A-91E8-F4B724810CFB}" srcOrd="0" destOrd="0" presId="urn:microsoft.com/office/officeart/2005/8/layout/hList6"/>
    <dgm:cxn modelId="{F0FBD937-476F-4389-9430-EDE658A036BA}" srcId="{9E5D3633-E29E-4809-8BBA-1C422D5B0D92}" destId="{CB04D3E2-F656-4D35-AF94-7E25CBD2F454}" srcOrd="0" destOrd="0" parTransId="{3392DC25-63C0-4A6C-956D-63E3DE18DF53}" sibTransId="{284CF3D9-324F-4607-BB7E-928F4C06F51C}"/>
    <dgm:cxn modelId="{9CAEE28B-3B66-4EFC-8150-5F49C9A7E00B}" srcId="{9E5D3633-E29E-4809-8BBA-1C422D5B0D92}" destId="{954789B4-C4A9-4C58-B252-3A9EA8A99ADF}" srcOrd="2" destOrd="0" parTransId="{0F2EA4B9-05C9-4DC1-A14B-44CA54FC4D6C}" sibTransId="{334337CD-1786-4685-B5C0-32048C68B497}"/>
    <dgm:cxn modelId="{96C2DD54-16FD-405C-8067-FC6E00D8654C}" type="presOf" srcId="{CB04D3E2-F656-4D35-AF94-7E25CBD2F454}" destId="{73B9A72C-CD76-4C89-AB28-5D26EFD37CDA}" srcOrd="0" destOrd="0" presId="urn:microsoft.com/office/officeart/2005/8/layout/hList6"/>
    <dgm:cxn modelId="{399773C8-F5E1-4631-BAE1-CDEEFBD7AABB}" type="presOf" srcId="{C01E32BF-BED6-4B04-827F-1A3D05EE7D63}" destId="{2C489CE8-7EAC-4B1C-BB1B-0597DAE32308}" srcOrd="0" destOrd="0" presId="urn:microsoft.com/office/officeart/2005/8/layout/hList6"/>
    <dgm:cxn modelId="{38B82D1F-5A6A-488F-B930-498046C7B69B}" srcId="{9E5D3633-E29E-4809-8BBA-1C422D5B0D92}" destId="{C01E32BF-BED6-4B04-827F-1A3D05EE7D63}" srcOrd="3" destOrd="0" parTransId="{DFF2E92B-372B-4454-B69E-6EF8CABF8919}" sibTransId="{CE36D040-664C-416A-B1F8-13016A9724F3}"/>
    <dgm:cxn modelId="{F63CA554-96DB-4C19-9AE3-4D1F6D569386}" srcId="{9E5D3633-E29E-4809-8BBA-1C422D5B0D92}" destId="{0BAE59EA-BB0D-42E6-9BB9-561448E430EB}" srcOrd="1" destOrd="0" parTransId="{07D2C1C7-442D-4FC9-9F9C-52DB494B5BBB}" sibTransId="{61181E3F-BFBF-4FD1-9829-DE2484B6AE04}"/>
    <dgm:cxn modelId="{A5AC20F1-0D9D-41C7-A921-1F3937D03CA4}" type="presOf" srcId="{954789B4-C4A9-4C58-B252-3A9EA8A99ADF}" destId="{10AC46B5-B5CA-4606-904F-F8636E8553B5}" srcOrd="0" destOrd="0" presId="urn:microsoft.com/office/officeart/2005/8/layout/hList6"/>
    <dgm:cxn modelId="{2BA1C068-50D2-4956-A5A3-0B95775F7A26}" type="presOf" srcId="{0BAE59EA-BB0D-42E6-9BB9-561448E430EB}" destId="{3F68DA06-ABDF-4090-8308-25460A987C10}" srcOrd="0" destOrd="0" presId="urn:microsoft.com/office/officeart/2005/8/layout/hList6"/>
    <dgm:cxn modelId="{A4AD7AD6-5943-40F6-AC33-2382E052FE33}" type="presParOf" srcId="{14A6BCB8-B400-4C4A-91E8-F4B724810CFB}" destId="{73B9A72C-CD76-4C89-AB28-5D26EFD37CDA}" srcOrd="0" destOrd="0" presId="urn:microsoft.com/office/officeart/2005/8/layout/hList6"/>
    <dgm:cxn modelId="{1D577A87-3EF4-4A7A-85BB-1268E55411DE}" type="presParOf" srcId="{14A6BCB8-B400-4C4A-91E8-F4B724810CFB}" destId="{4B3CF8D2-B117-43F8-82F1-E03978C881C8}" srcOrd="1" destOrd="0" presId="urn:microsoft.com/office/officeart/2005/8/layout/hList6"/>
    <dgm:cxn modelId="{E31E0C67-9334-4DA2-BB71-FED79EF5B524}" type="presParOf" srcId="{14A6BCB8-B400-4C4A-91E8-F4B724810CFB}" destId="{3F68DA06-ABDF-4090-8308-25460A987C10}" srcOrd="2" destOrd="0" presId="urn:microsoft.com/office/officeart/2005/8/layout/hList6"/>
    <dgm:cxn modelId="{BB1A1FCB-2CA8-4D17-9F09-19F2A1549AE0}" type="presParOf" srcId="{14A6BCB8-B400-4C4A-91E8-F4B724810CFB}" destId="{6DA7A1AC-BB13-45A2-85F8-64C7A0B01875}" srcOrd="3" destOrd="0" presId="urn:microsoft.com/office/officeart/2005/8/layout/hList6"/>
    <dgm:cxn modelId="{53245D64-C13A-45FB-BE59-17AEC07DC64A}" type="presParOf" srcId="{14A6BCB8-B400-4C4A-91E8-F4B724810CFB}" destId="{10AC46B5-B5CA-4606-904F-F8636E8553B5}" srcOrd="4" destOrd="0" presId="urn:microsoft.com/office/officeart/2005/8/layout/hList6"/>
    <dgm:cxn modelId="{2A1BC51F-205F-4237-9378-9C2DE64235E8}" type="presParOf" srcId="{14A6BCB8-B400-4C4A-91E8-F4B724810CFB}" destId="{D71792BA-DDFF-4D44-8C45-B2C5F725FA6E}" srcOrd="5" destOrd="0" presId="urn:microsoft.com/office/officeart/2005/8/layout/hList6"/>
    <dgm:cxn modelId="{AA858264-6AB9-4841-B23F-B17AE01FD9B6}" type="presParOf" srcId="{14A6BCB8-B400-4C4A-91E8-F4B724810CFB}" destId="{2C489CE8-7EAC-4B1C-BB1B-0597DAE32308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97FA8-41F7-4923-99F1-F91EC43B9219}">
      <dsp:nvSpPr>
        <dsp:cNvPr id="0" name=""/>
        <dsp:cNvSpPr/>
      </dsp:nvSpPr>
      <dsp:spPr>
        <a:xfrm flipH="1">
          <a:off x="2054" y="648070"/>
          <a:ext cx="2795393" cy="10081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900" kern="1200" dirty="0" smtClean="0"/>
            <a:t>نهاية السنة الدراسية</a:t>
          </a:r>
          <a:endParaRPr lang="fr-FR" sz="2900" kern="1200" dirty="0"/>
        </a:p>
      </dsp:txBody>
      <dsp:txXfrm>
        <a:off x="506111" y="648070"/>
        <a:ext cx="1787279" cy="1008114"/>
      </dsp:txXfrm>
    </dsp:sp>
    <dsp:sp modelId="{C5585529-8E5E-49E5-96EF-27B3B0D8A9A8}">
      <dsp:nvSpPr>
        <dsp:cNvPr id="0" name=""/>
        <dsp:cNvSpPr/>
      </dsp:nvSpPr>
      <dsp:spPr>
        <a:xfrm flipH="1">
          <a:off x="2411333" y="648070"/>
          <a:ext cx="2914046" cy="10081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900" kern="1200" dirty="0" smtClean="0"/>
            <a:t>نهاية </a:t>
          </a:r>
          <a:r>
            <a:rPr lang="ar-MA" sz="2900" kern="1200" dirty="0" err="1" smtClean="0"/>
            <a:t>الأسدوس</a:t>
          </a:r>
          <a:r>
            <a:rPr lang="ar-MA" sz="2900" kern="1200" dirty="0" smtClean="0"/>
            <a:t> الأول</a:t>
          </a:r>
          <a:endParaRPr lang="fr-FR" sz="2900" kern="1200" dirty="0"/>
        </a:p>
      </dsp:txBody>
      <dsp:txXfrm>
        <a:off x="2915390" y="648070"/>
        <a:ext cx="1905932" cy="1008114"/>
      </dsp:txXfrm>
    </dsp:sp>
    <dsp:sp modelId="{3EF69B02-9AB5-4086-A67B-C5C3ACE92DBF}">
      <dsp:nvSpPr>
        <dsp:cNvPr id="0" name=""/>
        <dsp:cNvSpPr/>
      </dsp:nvSpPr>
      <dsp:spPr>
        <a:xfrm flipH="1">
          <a:off x="4939265" y="648070"/>
          <a:ext cx="2691528" cy="10081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900" kern="1200" dirty="0" smtClean="0"/>
            <a:t>بداية السنة الدراسية</a:t>
          </a:r>
          <a:endParaRPr lang="fr-FR" sz="2900" kern="1200" dirty="0"/>
        </a:p>
      </dsp:txBody>
      <dsp:txXfrm>
        <a:off x="5443322" y="648070"/>
        <a:ext cx="1683414" cy="10081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531AA9-644F-4576-A2AB-30123A2E4076}">
      <dsp:nvSpPr>
        <dsp:cNvPr id="0" name=""/>
        <dsp:cNvSpPr/>
      </dsp:nvSpPr>
      <dsp:spPr>
        <a:xfrm>
          <a:off x="7099" y="980257"/>
          <a:ext cx="2188909" cy="19279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7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* تقييم أثر الدعم المدرسي على تدرج عتبات الانتقال</a:t>
          </a:r>
        </a:p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 smtClean="0">
            <a:solidFill>
              <a:schemeClr val="tx1"/>
            </a:solidFill>
            <a:latin typeface="+mn-lt"/>
            <a:ea typeface="+mn-ea"/>
            <a:cs typeface="+mn-cs"/>
          </a:endParaRPr>
        </a:p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7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* تحليل تدرج عتبات الانتقال</a:t>
          </a:r>
          <a:endParaRPr lang="fr-FR" sz="1700" kern="1200" dirty="0"/>
        </a:p>
      </dsp:txBody>
      <dsp:txXfrm>
        <a:off x="63566" y="1036724"/>
        <a:ext cx="2075975" cy="1814983"/>
      </dsp:txXfrm>
    </dsp:sp>
    <dsp:sp modelId="{8CD1D4AB-5450-4EDB-B4F1-4A1B87B265B3}">
      <dsp:nvSpPr>
        <dsp:cNvPr id="0" name=""/>
        <dsp:cNvSpPr/>
      </dsp:nvSpPr>
      <dsp:spPr>
        <a:xfrm rot="10800000">
          <a:off x="2360445" y="1740315"/>
          <a:ext cx="348604" cy="4078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2465026" y="1821875"/>
        <a:ext cx="244023" cy="244681"/>
      </dsp:txXfrm>
    </dsp:sp>
    <dsp:sp modelId="{1507B052-2FA3-4236-8215-A4CB88EE1043}">
      <dsp:nvSpPr>
        <dsp:cNvPr id="0" name=""/>
        <dsp:cNvSpPr/>
      </dsp:nvSpPr>
      <dsp:spPr>
        <a:xfrm>
          <a:off x="2853754" y="983884"/>
          <a:ext cx="1883025" cy="1920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7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* تحليل نتائج </a:t>
          </a:r>
          <a:r>
            <a:rPr lang="ar-MA" sz="1700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الأسدوس</a:t>
          </a:r>
          <a:r>
            <a:rPr lang="ar-MA" sz="17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الأول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 smtClean="0">
            <a:solidFill>
              <a:schemeClr val="tx1"/>
            </a:solidFill>
            <a:latin typeface="+mn-lt"/>
            <a:ea typeface="+mn-ea"/>
            <a:cs typeface="+mn-cs"/>
          </a:endParaRPr>
        </a:p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7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* تنظيم الدعم المدرسي</a:t>
          </a:r>
          <a:endParaRPr lang="fr-FR" sz="1700" kern="1200" dirty="0"/>
        </a:p>
      </dsp:txBody>
      <dsp:txXfrm>
        <a:off x="2908906" y="1039036"/>
        <a:ext cx="1772721" cy="1810359"/>
      </dsp:txXfrm>
    </dsp:sp>
    <dsp:sp modelId="{64DF9AFD-CD80-4445-88BC-04EBFF444C86}">
      <dsp:nvSpPr>
        <dsp:cNvPr id="0" name=""/>
        <dsp:cNvSpPr/>
      </dsp:nvSpPr>
      <dsp:spPr>
        <a:xfrm rot="10800000">
          <a:off x="4901216" y="1740315"/>
          <a:ext cx="348604" cy="4078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5005797" y="1821875"/>
        <a:ext cx="244023" cy="244681"/>
      </dsp:txXfrm>
    </dsp:sp>
    <dsp:sp modelId="{9CB76FFF-3A81-4397-BF9A-439642B4DB9F}">
      <dsp:nvSpPr>
        <dsp:cNvPr id="0" name=""/>
        <dsp:cNvSpPr/>
      </dsp:nvSpPr>
      <dsp:spPr>
        <a:xfrm>
          <a:off x="5394524" y="967169"/>
          <a:ext cx="2015199" cy="19540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r" defTabSz="8001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ar-MA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 * تشخيص المكتسبات</a:t>
          </a:r>
        </a:p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* تحليل نتائج التشخيص</a:t>
          </a:r>
        </a:p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* تنظيم الدعم المدرسي</a:t>
          </a:r>
          <a:endParaRPr lang="fr-FR" sz="1800" kern="1200" dirty="0"/>
        </a:p>
      </dsp:txBody>
      <dsp:txXfrm>
        <a:off x="5451757" y="1024402"/>
        <a:ext cx="1900733" cy="18396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B9A72C-CD76-4C89-AB28-5D26EFD37CDA}">
      <dsp:nvSpPr>
        <dsp:cNvPr id="0" name=""/>
        <dsp:cNvSpPr/>
      </dsp:nvSpPr>
      <dsp:spPr>
        <a:xfrm rot="16200000">
          <a:off x="-914182" y="915987"/>
          <a:ext cx="3603625" cy="1771649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0628" bIns="0" numCol="1" spcCol="1270" anchor="ctr" anchorCtr="0">
          <a:noAutofit/>
          <a:sp3d extrusionH="28000" prstMaterial="matte"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900" kern="1200" dirty="0" smtClean="0"/>
            <a:t>2018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900" kern="1200" dirty="0" smtClean="0"/>
            <a:t>المرحلة الرابعة: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MA" sz="1900" kern="1200" dirty="0" smtClean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900" kern="1200" dirty="0" smtClean="0">
              <a:latin typeface="Times New Roman"/>
              <a:cs typeface="Times New Roman"/>
            </a:rPr>
            <a:t>■ استدامة التدبير</a:t>
          </a:r>
          <a:endParaRPr lang="fr-FR" sz="1900" kern="1200" dirty="0"/>
        </a:p>
      </dsp:txBody>
      <dsp:txXfrm rot="5400000">
        <a:off x="1806" y="720724"/>
        <a:ext cx="1771649" cy="2162175"/>
      </dsp:txXfrm>
    </dsp:sp>
    <dsp:sp modelId="{3F68DA06-ABDF-4090-8308-25460A987C10}">
      <dsp:nvSpPr>
        <dsp:cNvPr id="0" name=""/>
        <dsp:cNvSpPr/>
      </dsp:nvSpPr>
      <dsp:spPr>
        <a:xfrm rot="16200000">
          <a:off x="990341" y="915987"/>
          <a:ext cx="3603625" cy="1771649"/>
        </a:xfrm>
        <a:prstGeom prst="flowChartManualOperation">
          <a:avLst/>
        </a:prstGeom>
        <a:solidFill>
          <a:schemeClr val="accent4">
            <a:hueOff val="-1521875"/>
            <a:satOff val="16014"/>
            <a:lumOff val="915"/>
            <a:alphaOff val="0"/>
          </a:schemeClr>
        </a:soli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0628" bIns="0" numCol="1" spcCol="1270" anchor="ctr" anchorCtr="0">
          <a:noAutofit/>
          <a:sp3d extrusionH="28000" prstMaterial="matte"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900" kern="1200" dirty="0" smtClean="0"/>
            <a:t>2017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900" kern="1200" dirty="0" smtClean="0"/>
            <a:t>المرحلة الثالثة: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900" kern="1200" dirty="0" smtClean="0">
              <a:latin typeface="Times New Roman"/>
              <a:cs typeface="Times New Roman"/>
            </a:rPr>
            <a:t>■ </a:t>
          </a:r>
          <a:r>
            <a:rPr lang="ar-MA" sz="1900" b="1" kern="1200" dirty="0" smtClean="0">
              <a:latin typeface="Times New Roman"/>
              <a:cs typeface="Times New Roman"/>
            </a:rPr>
            <a:t>تعديل وتطوير العدة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900" b="1" kern="1200" dirty="0" smtClean="0">
              <a:latin typeface="Times New Roman"/>
              <a:cs typeface="Times New Roman"/>
            </a:rPr>
            <a:t>■ تعميم تنزيل التدبير</a:t>
          </a:r>
          <a:endParaRPr lang="fr-FR" sz="1900" b="1" kern="1200" dirty="0"/>
        </a:p>
      </dsp:txBody>
      <dsp:txXfrm rot="5400000">
        <a:off x="1906329" y="720724"/>
        <a:ext cx="1771649" cy="2162175"/>
      </dsp:txXfrm>
    </dsp:sp>
    <dsp:sp modelId="{10AC46B5-B5CA-4606-904F-F8636E8553B5}">
      <dsp:nvSpPr>
        <dsp:cNvPr id="0" name=""/>
        <dsp:cNvSpPr/>
      </dsp:nvSpPr>
      <dsp:spPr>
        <a:xfrm rot="16200000">
          <a:off x="2894865" y="915987"/>
          <a:ext cx="3603625" cy="1771649"/>
        </a:xfrm>
        <a:prstGeom prst="flowChartManualOperation">
          <a:avLst/>
        </a:prstGeom>
        <a:solidFill>
          <a:schemeClr val="accent4">
            <a:hueOff val="-3043749"/>
            <a:satOff val="32028"/>
            <a:lumOff val="1831"/>
            <a:alphaOff val="0"/>
          </a:schemeClr>
        </a:soli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0628" bIns="0" numCol="1" spcCol="1270" anchor="ctr" anchorCtr="0">
          <a:noAutofit/>
          <a:sp3d extrusionH="28000" prstMaterial="matte"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900" kern="1200" dirty="0" smtClean="0"/>
            <a:t>2016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900" kern="1200" dirty="0" smtClean="0"/>
            <a:t>المرحلة الثانية: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900" b="1" kern="1200" dirty="0" smtClean="0">
              <a:latin typeface="Times New Roman"/>
              <a:cs typeface="Times New Roman"/>
            </a:rPr>
            <a:t>■ تجريب العدة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900" b="1" kern="1200" dirty="0" smtClean="0">
              <a:latin typeface="Times New Roman"/>
              <a:cs typeface="Times New Roman"/>
            </a:rPr>
            <a:t>■ تنزيل التدبير</a:t>
          </a:r>
          <a:endParaRPr lang="fr-FR" sz="1900" b="1" kern="1200" dirty="0"/>
        </a:p>
      </dsp:txBody>
      <dsp:txXfrm rot="5400000">
        <a:off x="3810853" y="720724"/>
        <a:ext cx="1771649" cy="2162175"/>
      </dsp:txXfrm>
    </dsp:sp>
    <dsp:sp modelId="{2C489CE8-7EAC-4B1C-BB1B-0597DAE32308}">
      <dsp:nvSpPr>
        <dsp:cNvPr id="0" name=""/>
        <dsp:cNvSpPr/>
      </dsp:nvSpPr>
      <dsp:spPr>
        <a:xfrm rot="16200000">
          <a:off x="4799389" y="915987"/>
          <a:ext cx="3603625" cy="1771649"/>
        </a:xfrm>
        <a:prstGeom prst="flowChartManualOperation">
          <a:avLst/>
        </a:prstGeom>
        <a:solidFill>
          <a:schemeClr val="accent4">
            <a:hueOff val="-4565624"/>
            <a:satOff val="48042"/>
            <a:lumOff val="2746"/>
            <a:alphaOff val="0"/>
          </a:schemeClr>
        </a:soli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0628" bIns="0" numCol="1" spcCol="1270" anchor="ctr" anchorCtr="0">
          <a:noAutofit/>
          <a:sp3d extrusionH="28000" prstMaterial="matte"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2015</a:t>
          </a:r>
          <a:endParaRPr lang="ar-MA" sz="1900" kern="1200" dirty="0" smtClean="0"/>
        </a:p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900" kern="1200" dirty="0" smtClean="0"/>
            <a:t>المرحلة الأولى:</a:t>
          </a:r>
        </a:p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900" b="1" kern="1200" dirty="0" smtClean="0">
              <a:latin typeface="Times New Roman"/>
              <a:cs typeface="Times New Roman"/>
            </a:rPr>
            <a:t>■ </a:t>
          </a:r>
          <a:r>
            <a:rPr lang="ar-MA" sz="1900" b="1" kern="1200" dirty="0" smtClean="0"/>
            <a:t>وضع تصور عدة التدبير</a:t>
          </a:r>
        </a:p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900" b="1" kern="1200" dirty="0" smtClean="0"/>
            <a:t>  </a:t>
          </a:r>
          <a:r>
            <a:rPr lang="ar-MA" sz="1900" b="1" kern="1200" dirty="0" smtClean="0">
              <a:latin typeface="Times New Roman"/>
              <a:cs typeface="Times New Roman"/>
            </a:rPr>
            <a:t>■ تنظيم مجموعات التركيز</a:t>
          </a:r>
          <a:r>
            <a:rPr lang="fr-FR" sz="1900" b="1" kern="1200" dirty="0" smtClean="0"/>
            <a:t>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 dirty="0"/>
        </a:p>
      </dsp:txBody>
      <dsp:txXfrm rot="5400000">
        <a:off x="5715377" y="720724"/>
        <a:ext cx="1771649" cy="2162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AA309A6D-C09C-4548-B29A-6CF363A7E532}" type="datetimeFigureOut">
              <a:rPr lang="fr-FR" smtClean="0"/>
              <a:t>14/04/2016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14/04/2016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14/04/2016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14/04/2016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A309A6D-C09C-4548-B29A-6CF363A7E532}" type="datetimeFigureOut">
              <a:rPr lang="fr-FR" smtClean="0"/>
              <a:t>14/04/2016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AA309A6D-C09C-4548-B29A-6CF363A7E532}" type="datetimeFigureOut">
              <a:rPr lang="fr-FR" smtClean="0"/>
              <a:t>14/04/2016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A309A6D-C09C-4548-B29A-6CF363A7E532}" type="datetimeFigureOut">
              <a:rPr lang="fr-FR" smtClean="0"/>
              <a:t>14/04/2016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10265" y="2564904"/>
            <a:ext cx="5723468" cy="2520280"/>
          </a:xfrm>
        </p:spPr>
        <p:txBody>
          <a:bodyPr>
            <a:normAutofit fontScale="90000"/>
          </a:bodyPr>
          <a:lstStyle/>
          <a:p>
            <a:pPr rtl="1"/>
            <a:r>
              <a:rPr lang="ar-MA" dirty="0" smtClean="0"/>
              <a:t/>
            </a:r>
            <a:br>
              <a:rPr lang="ar-MA" dirty="0" smtClean="0"/>
            </a:br>
            <a:r>
              <a:rPr lang="ar-MA" dirty="0"/>
              <a:t/>
            </a:r>
            <a:br>
              <a:rPr lang="ar-MA" dirty="0"/>
            </a:br>
            <a:r>
              <a:rPr lang="ar-MA" dirty="0" smtClean="0"/>
              <a:t/>
            </a:r>
            <a:br>
              <a:rPr lang="ar-MA" dirty="0" smtClean="0"/>
            </a:br>
            <a:r>
              <a:rPr lang="ar-MA" dirty="0"/>
              <a:t/>
            </a:r>
            <a:br>
              <a:rPr lang="ar-MA" dirty="0"/>
            </a:br>
            <a:r>
              <a:rPr lang="ar-MA" sz="4000" dirty="0" smtClean="0"/>
              <a:t/>
            </a:r>
            <a:br>
              <a:rPr lang="ar-MA" sz="4000" dirty="0" smtClean="0"/>
            </a:br>
            <a:r>
              <a:rPr lang="ar-MA" sz="4000" dirty="0" smtClean="0"/>
              <a:t>الورشة الإقليمية الخاصة بتفعيل </a:t>
            </a:r>
            <a:r>
              <a:rPr lang="ar-MA" sz="4000" dirty="0" err="1" smtClean="0"/>
              <a:t>وأجرأة</a:t>
            </a:r>
            <a:r>
              <a:rPr lang="ar-MA" sz="4000" dirty="0" smtClean="0"/>
              <a:t/>
            </a:r>
            <a:br>
              <a:rPr lang="ar-MA" sz="4000" dirty="0" smtClean="0"/>
            </a:br>
            <a:r>
              <a:rPr lang="ar-MA" sz="4000" dirty="0"/>
              <a:t>«تدبير عتبات الانتقال»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599" y="4653136"/>
            <a:ext cx="6400800" cy="1054968"/>
          </a:xfrm>
        </p:spPr>
        <p:txBody>
          <a:bodyPr/>
          <a:lstStyle/>
          <a:p>
            <a:r>
              <a:rPr lang="ar-MA" dirty="0" smtClean="0"/>
              <a:t>مصلحة التخطيط والخريطة المدرسية </a:t>
            </a:r>
          </a:p>
          <a:p>
            <a:r>
              <a:rPr lang="ar-MA" dirty="0" smtClean="0"/>
              <a:t>أبريل 2016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2" y="1124744"/>
            <a:ext cx="345757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344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971600" y="836712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dirty="0" smtClean="0"/>
              <a:t>النتيجة1: تحكم التلاميذ في الحد الأدنى من </a:t>
            </a:r>
            <a:r>
              <a:rPr lang="ar-MA" dirty="0" err="1" smtClean="0"/>
              <a:t>التعلمات</a:t>
            </a:r>
            <a:r>
              <a:rPr lang="ar-MA" dirty="0" smtClean="0"/>
              <a:t> الأساسية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187624" y="1412776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MA" dirty="0" smtClean="0"/>
              <a:t>  تحديد </a:t>
            </a:r>
            <a:r>
              <a:rPr lang="ar-MA" dirty="0" err="1" smtClean="0"/>
              <a:t>التعلمات</a:t>
            </a:r>
            <a:r>
              <a:rPr lang="ar-MA" dirty="0" smtClean="0"/>
              <a:t> الأساسية ونسب التحكم فيها؛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MA" dirty="0" smtClean="0"/>
              <a:t>تشخيص مستوى التحكم في </a:t>
            </a:r>
            <a:r>
              <a:rPr lang="ar-MA" dirty="0" err="1" smtClean="0"/>
              <a:t>التعلمات</a:t>
            </a:r>
            <a:r>
              <a:rPr lang="ar-MA" dirty="0" smtClean="0"/>
              <a:t> الاساسية,</a:t>
            </a:r>
          </a:p>
          <a:p>
            <a:pPr algn="r" rtl="1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187624" y="2492896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dirty="0" smtClean="0"/>
              <a:t>النتيجة 2 : تحديد ودعم المتعثرين في المواد الاساسية 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187624" y="3068959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MA" dirty="0" smtClean="0"/>
              <a:t>تحديد التلاميذ </a:t>
            </a:r>
            <a:r>
              <a:rPr lang="ar-MA" dirty="0"/>
              <a:t>المتعثرين </a:t>
            </a:r>
            <a:r>
              <a:rPr lang="ar-MA" dirty="0" smtClean="0"/>
              <a:t> حسب المواد الاساسية؛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MA" dirty="0" smtClean="0"/>
              <a:t>تشكيل أقسام الدعم حسب نوعية تعثرات التلاميذ؛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MA" dirty="0" smtClean="0"/>
              <a:t>برمجة حصص الدعم في المواد الاساسية. </a:t>
            </a:r>
            <a:endParaRPr lang="fr-FR" dirty="0"/>
          </a:p>
          <a:p>
            <a:pPr algn="r" rtl="1"/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403648" y="4509120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dirty="0" smtClean="0"/>
              <a:t> النتيجة 3 : تطوير وإرساء </a:t>
            </a:r>
            <a:r>
              <a:rPr lang="ar-MA" dirty="0" err="1" smtClean="0"/>
              <a:t>برنام</a:t>
            </a:r>
            <a:r>
              <a:rPr lang="ar-MA" dirty="0" smtClean="0"/>
              <a:t> </a:t>
            </a:r>
            <a:r>
              <a:rPr lang="ar-MA" dirty="0"/>
              <a:t>معلوماتي تطبيقي للمواكبة والتتبع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1187624" y="5157192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MA" dirty="0" smtClean="0"/>
              <a:t>إعداد دفتر تحملات </a:t>
            </a:r>
            <a:r>
              <a:rPr lang="ar-MA" dirty="0" err="1" smtClean="0"/>
              <a:t>برنام</a:t>
            </a:r>
            <a:r>
              <a:rPr lang="ar-MA" dirty="0" smtClean="0"/>
              <a:t> </a:t>
            </a:r>
            <a:r>
              <a:rPr lang="ar-MA" dirty="0"/>
              <a:t>معلوماتي تطبيقي </a:t>
            </a:r>
            <a:r>
              <a:rPr lang="ar-MA" dirty="0" smtClean="0"/>
              <a:t>خاص بتتبع النتائج وتدرج عتبات الانتقال؛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MA" dirty="0" smtClean="0"/>
              <a:t>تطوير وإرساء </a:t>
            </a:r>
            <a:r>
              <a:rPr lang="ar-MA" dirty="0" err="1" smtClean="0"/>
              <a:t>البرنام</a:t>
            </a:r>
            <a:r>
              <a:rPr lang="ar-MA" dirty="0" smtClean="0"/>
              <a:t> المعلوماتي.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614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71600" y="836712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smtClean="0"/>
              <a:t>النتيجة 4 </a:t>
            </a:r>
            <a:r>
              <a:rPr lang="ar-MA" dirty="0" smtClean="0"/>
              <a:t>: </a:t>
            </a:r>
            <a:r>
              <a:rPr lang="ar-MA" dirty="0"/>
              <a:t>التواصل والتعبئة حول التدبير ومواكبة تدبيره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187624" y="1412776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MA" dirty="0" smtClean="0"/>
              <a:t>إعداد مخطط تواصلي مركزيا وجهويا وإقليميا ومحليا؛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MA" dirty="0" smtClean="0"/>
              <a:t>تنظيم لقاءات تواصلية وإعلامية لإبراز أهمية وجدوى التدبير؛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MA" dirty="0" smtClean="0"/>
              <a:t>استثمار البوابات الإلكترونات والبرامج الإذاعية </a:t>
            </a:r>
            <a:r>
              <a:rPr lang="ar-MA" dirty="0" err="1" smtClean="0"/>
              <a:t>والتلفزية</a:t>
            </a:r>
            <a:r>
              <a:rPr lang="ar-MA" dirty="0" smtClean="0"/>
              <a:t> ذات الصلة بالتربية والتكوين,</a:t>
            </a:r>
          </a:p>
          <a:p>
            <a:pPr algn="r" rtl="1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10698" y="2613105"/>
            <a:ext cx="6989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dirty="0" smtClean="0"/>
              <a:t>النتيجة 5  : </a:t>
            </a:r>
            <a:r>
              <a:rPr lang="ar-MA" dirty="0"/>
              <a:t>تطوير كفاءات المدرسين وتعزيز القدرات التدبيرية للإدارة التربوية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168696" y="3153725"/>
            <a:ext cx="6912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MA" dirty="0"/>
              <a:t>تطوير كفاءات </a:t>
            </a:r>
            <a:r>
              <a:rPr lang="ar-MA" dirty="0" smtClean="0"/>
              <a:t>المدرسين في مجالات التشخيص والتقويم والدعم؛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MA" dirty="0" smtClean="0"/>
              <a:t>تعزيز </a:t>
            </a:r>
            <a:r>
              <a:rPr lang="ar-MA" dirty="0"/>
              <a:t>القدرات التدبيرية للإدارة </a:t>
            </a:r>
            <a:r>
              <a:rPr lang="ar-MA" dirty="0" smtClean="0"/>
              <a:t>التربوية في استعمال </a:t>
            </a:r>
            <a:r>
              <a:rPr lang="ar-MA" dirty="0" err="1" smtClean="0"/>
              <a:t>البرنام</a:t>
            </a:r>
            <a:r>
              <a:rPr lang="ar-MA" dirty="0" smtClean="0"/>
              <a:t> المعلوماتي التطبيق. </a:t>
            </a:r>
            <a:endParaRPr lang="fr-FR" dirty="0"/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endParaRPr lang="ar-MA" dirty="0" smtClean="0"/>
          </a:p>
          <a:p>
            <a:pPr algn="r" rtl="1"/>
            <a:endParaRPr lang="ar-MA" dirty="0" smtClean="0"/>
          </a:p>
          <a:p>
            <a:pPr algn="r" rtl="1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007604" y="4365104"/>
            <a:ext cx="7524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dirty="0" smtClean="0"/>
              <a:t>    النتيجة 6 : </a:t>
            </a:r>
            <a:r>
              <a:rPr lang="ar-MA" dirty="0"/>
              <a:t>عتبة موحدة للانتقال من مستوى لآخر </a:t>
            </a:r>
            <a:r>
              <a:rPr lang="ar-MA" dirty="0" smtClean="0"/>
              <a:t>ومن </a:t>
            </a:r>
            <a:r>
              <a:rPr lang="ar-MA" dirty="0"/>
              <a:t>سلك لآخر </a:t>
            </a:r>
            <a:r>
              <a:rPr lang="ar-MA" dirty="0" smtClean="0"/>
              <a:t>في </a:t>
            </a:r>
            <a:r>
              <a:rPr lang="ar-MA" dirty="0"/>
              <a:t>أفق 2017 – 2018.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290718" y="4734436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MA" dirty="0" smtClean="0"/>
              <a:t>إعداد نظام خاص بتتبع تدرج  عتبات الانتقال بين المستويات وبين الأسلاك؛</a:t>
            </a:r>
          </a:p>
          <a:p>
            <a:pPr marL="285750" indent="-285750" algn="r" rtl="1">
              <a:buFont typeface="Wingdings" panose="05000000000000000000" pitchFamily="2" charset="2"/>
              <a:buChar char="§"/>
            </a:pPr>
            <a:r>
              <a:rPr lang="ar-MA" dirty="0" smtClean="0"/>
              <a:t>تقنين نظام التدرج بقرار وزاري.</a:t>
            </a: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066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63040" y="1052736"/>
            <a:ext cx="6196405" cy="4670333"/>
          </a:xfrm>
        </p:spPr>
        <p:txBody>
          <a:bodyPr>
            <a:normAutofit fontScale="92500"/>
          </a:bodyPr>
          <a:lstStyle/>
          <a:p>
            <a:pPr marL="457200" indent="-457200" algn="just" rtl="1">
              <a:spcBef>
                <a:spcPts val="0"/>
              </a:spcBef>
              <a:spcAft>
                <a:spcPts val="1200"/>
              </a:spcAft>
              <a:buClr>
                <a:srgbClr val="17365D"/>
              </a:buClr>
              <a:buSzPct val="90000"/>
              <a:buNone/>
              <a:defRPr/>
            </a:pPr>
            <a:r>
              <a:rPr lang="ar-MA" sz="2800" b="1" dirty="0"/>
              <a:t>مجالات التدخل</a:t>
            </a:r>
            <a:endParaRPr lang="fr-FR" sz="2800" b="1" dirty="0"/>
          </a:p>
          <a:p>
            <a:pPr marL="695201" lvl="1" indent="-179388" algn="r" rtl="1">
              <a:spcAft>
                <a:spcPts val="600"/>
              </a:spcAft>
              <a:buFont typeface="Wingdings" pitchFamily="2" charset="2"/>
              <a:buChar char="§"/>
            </a:pPr>
            <a:r>
              <a:rPr lang="ar-MA" sz="2400" b="1" dirty="0">
                <a:solidFill>
                  <a:schemeClr val="accent1">
                    <a:lumMod val="50000"/>
                  </a:schemeClr>
                </a:solidFill>
              </a:rPr>
              <a:t>جميع مستويات التعليم الابتدائي باستثناء السنة الأولى؛</a:t>
            </a:r>
          </a:p>
          <a:p>
            <a:pPr marL="695201" lvl="1" indent="-179388" algn="r" rtl="1">
              <a:spcAft>
                <a:spcPts val="600"/>
              </a:spcAft>
              <a:buFont typeface="Wingdings" pitchFamily="2" charset="2"/>
              <a:buChar char="§"/>
            </a:pPr>
            <a:r>
              <a:rPr lang="ar-MA" sz="2400" b="1" dirty="0">
                <a:solidFill>
                  <a:schemeClr val="accent1">
                    <a:lumMod val="50000"/>
                  </a:schemeClr>
                </a:solidFill>
              </a:rPr>
              <a:t>المستويات الثلاثة بالتعليم الثانوي </a:t>
            </a:r>
            <a:r>
              <a:rPr lang="ar-SA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ar-MA" sz="2400" b="1" dirty="0">
                <a:solidFill>
                  <a:schemeClr val="accent1">
                    <a:lumMod val="50000"/>
                  </a:schemeClr>
                </a:solidFill>
              </a:rPr>
              <a:t>الإعدادي؛</a:t>
            </a:r>
          </a:p>
          <a:p>
            <a:pPr marL="695201" lvl="1" indent="-179388" algn="r" rtl="1">
              <a:spcAft>
                <a:spcPts val="600"/>
              </a:spcAft>
              <a:buFont typeface="Wingdings" pitchFamily="2" charset="2"/>
              <a:buChar char="§"/>
            </a:pPr>
            <a:r>
              <a:rPr lang="ar-MA" sz="2400" b="1" dirty="0">
                <a:solidFill>
                  <a:schemeClr val="accent1">
                    <a:lumMod val="50000"/>
                  </a:schemeClr>
                </a:solidFill>
              </a:rPr>
              <a:t>المواد الاساسية التي يعرف فيها التلاميذ تعثرات.</a:t>
            </a:r>
          </a:p>
          <a:p>
            <a:pPr marL="457200" indent="-457200" algn="just" rtl="1">
              <a:spcBef>
                <a:spcPts val="0"/>
              </a:spcBef>
              <a:spcAft>
                <a:spcPts val="1200"/>
              </a:spcAft>
              <a:buClr>
                <a:srgbClr val="17365D"/>
              </a:buClr>
              <a:buSzPct val="90000"/>
              <a:buNone/>
              <a:defRPr/>
            </a:pPr>
            <a:r>
              <a:rPr lang="ar-MA" sz="2800" b="1" dirty="0"/>
              <a:t>محطات التفعيل</a:t>
            </a:r>
            <a:endParaRPr lang="fr-FR" sz="2800" b="1" dirty="0"/>
          </a:p>
          <a:p>
            <a:pPr marL="695201" lvl="1" indent="-179388"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ar-MA" sz="2400" b="1" dirty="0">
                <a:solidFill>
                  <a:srgbClr val="C00000"/>
                </a:solidFill>
              </a:rPr>
              <a:t>المحطة الأولى: </a:t>
            </a:r>
            <a:r>
              <a:rPr lang="ar-MA" sz="2400" b="1" dirty="0">
                <a:solidFill>
                  <a:schemeClr val="accent1">
                    <a:lumMod val="50000"/>
                  </a:schemeClr>
                </a:solidFill>
              </a:rPr>
              <a:t>الدخول المدرسي ( تشخيص </a:t>
            </a:r>
            <a:r>
              <a:rPr lang="ar-MA" sz="2400" b="1" dirty="0" err="1">
                <a:solidFill>
                  <a:schemeClr val="accent1">
                    <a:lumMod val="50000"/>
                  </a:schemeClr>
                </a:solidFill>
              </a:rPr>
              <a:t>التعلمات</a:t>
            </a:r>
            <a:r>
              <a:rPr lang="ar-MA" sz="2400" b="1" dirty="0">
                <a:solidFill>
                  <a:schemeClr val="accent1">
                    <a:lumMod val="50000"/>
                  </a:schemeClr>
                </a:solidFill>
              </a:rPr>
              <a:t>)؛</a:t>
            </a:r>
          </a:p>
          <a:p>
            <a:pPr marL="695201" lvl="1" indent="-179388"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ar-MA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ar-MA" sz="2400" b="1" dirty="0">
                <a:solidFill>
                  <a:srgbClr val="C00000"/>
                </a:solidFill>
              </a:rPr>
              <a:t>المحطة الثانية: </a:t>
            </a:r>
            <a:r>
              <a:rPr lang="ar-MA" sz="2400" b="1" dirty="0">
                <a:solidFill>
                  <a:schemeClr val="accent1">
                    <a:lumMod val="50000"/>
                  </a:schemeClr>
                </a:solidFill>
              </a:rPr>
              <a:t>نهاية </a:t>
            </a:r>
            <a:r>
              <a:rPr lang="ar-MA" sz="2400" b="1" dirty="0" err="1">
                <a:solidFill>
                  <a:schemeClr val="accent1">
                    <a:lumMod val="50000"/>
                  </a:schemeClr>
                </a:solidFill>
              </a:rPr>
              <a:t>الأسدوس</a:t>
            </a:r>
            <a:r>
              <a:rPr lang="ar-MA" sz="2400" b="1" dirty="0">
                <a:solidFill>
                  <a:schemeClr val="accent1">
                    <a:lumMod val="50000"/>
                  </a:schemeClr>
                </a:solidFill>
              </a:rPr>
              <a:t> الأول ( نتائج التلاميذ)؛</a:t>
            </a:r>
          </a:p>
          <a:p>
            <a:pPr marL="695201" lvl="1" indent="-179388"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ar-MA" sz="2400" b="1" dirty="0">
                <a:solidFill>
                  <a:srgbClr val="C00000"/>
                </a:solidFill>
              </a:rPr>
              <a:t>المحطة الثالثة: </a:t>
            </a:r>
            <a:r>
              <a:rPr lang="ar-MA" sz="2400" b="1" dirty="0">
                <a:solidFill>
                  <a:schemeClr val="accent1">
                    <a:lumMod val="50000"/>
                  </a:schemeClr>
                </a:solidFill>
              </a:rPr>
              <a:t>نهاية السنة الدراسية</a:t>
            </a: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ar-MA" sz="2400" b="1" dirty="0">
                <a:solidFill>
                  <a:schemeClr val="accent1">
                    <a:lumMod val="50000"/>
                  </a:schemeClr>
                </a:solidFill>
              </a:rPr>
              <a:t>( نتائج التلاميذ).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6418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55234"/>
          </a:xfrm>
          <a:solidFill>
            <a:schemeClr val="bg2"/>
          </a:solidFill>
        </p:spPr>
        <p:txBody>
          <a:bodyPr/>
          <a:lstStyle/>
          <a:p>
            <a:r>
              <a:rPr lang="ar-MA" dirty="0" smtClean="0">
                <a:solidFill>
                  <a:srgbClr val="FF0000"/>
                </a:solidFill>
              </a:rPr>
              <a:t>منهجية تفعيل التدبير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lvl="0" indent="-457200" algn="just" rtl="1">
              <a:spcBef>
                <a:spcPts val="0"/>
              </a:spcBef>
              <a:spcAft>
                <a:spcPts val="1200"/>
              </a:spcAft>
              <a:buClr>
                <a:srgbClr val="17365D"/>
              </a:buClr>
              <a:buSzPct val="90000"/>
              <a:buNone/>
              <a:defRPr/>
            </a:pPr>
            <a:r>
              <a:rPr lang="ar-MA" b="1" dirty="0">
                <a:solidFill>
                  <a:srgbClr val="0070C0"/>
                </a:solidFill>
              </a:rPr>
              <a:t>بداية السنة </a:t>
            </a:r>
            <a:r>
              <a:rPr lang="ar-SA" b="1" dirty="0">
                <a:solidFill>
                  <a:srgbClr val="0070C0"/>
                </a:solidFill>
              </a:rPr>
              <a:t>الدراسية</a:t>
            </a:r>
          </a:p>
          <a:p>
            <a:pPr marL="173038" lvl="0" indent="-173038" algn="r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ar-MA" dirty="0"/>
              <a:t>تشخيص المكتسبات</a:t>
            </a:r>
            <a:endParaRPr lang="fr-FR" dirty="0"/>
          </a:p>
          <a:p>
            <a:pPr marL="173038" lvl="0" indent="-173038" algn="r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ar-MA" dirty="0"/>
              <a:t>تحليل نتائج التشخيص</a:t>
            </a:r>
          </a:p>
          <a:p>
            <a:pPr marL="173038" lvl="0" indent="-173038" algn="r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ar-MA" dirty="0"/>
              <a:t>تنظيم الدعم المدرسي</a:t>
            </a:r>
            <a:endParaRPr lang="ar-SA" dirty="0"/>
          </a:p>
          <a:p>
            <a:pPr marL="173038" lvl="0" indent="-173038" algn="r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None/>
            </a:pPr>
            <a:r>
              <a:rPr lang="ar-SA" b="1" dirty="0">
                <a:solidFill>
                  <a:srgbClr val="0070C0"/>
                </a:solidFill>
              </a:rPr>
              <a:t>نهاية </a:t>
            </a:r>
            <a:r>
              <a:rPr lang="ar-SA" b="1" dirty="0" err="1">
                <a:solidFill>
                  <a:srgbClr val="0070C0"/>
                </a:solidFill>
              </a:rPr>
              <a:t>الأ</a:t>
            </a:r>
            <a:r>
              <a:rPr lang="ar-MA" b="1" dirty="0">
                <a:solidFill>
                  <a:srgbClr val="0070C0"/>
                </a:solidFill>
              </a:rPr>
              <a:t>سدوس الأول</a:t>
            </a:r>
            <a:endParaRPr lang="fr-FR" b="1" dirty="0">
              <a:solidFill>
                <a:srgbClr val="0070C0"/>
              </a:solidFill>
            </a:endParaRPr>
          </a:p>
          <a:p>
            <a:pPr marL="173038" indent="-173038" algn="r" rtl="1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ar-MA" dirty="0"/>
              <a:t>تحليل نتائج </a:t>
            </a:r>
            <a:r>
              <a:rPr lang="ar-MA" dirty="0" err="1"/>
              <a:t>الأسدوس</a:t>
            </a:r>
            <a:r>
              <a:rPr lang="ar-MA" dirty="0"/>
              <a:t> الأول</a:t>
            </a:r>
            <a:endParaRPr lang="fr-FR" dirty="0"/>
          </a:p>
          <a:p>
            <a:pPr marL="173038" lvl="0" indent="-173038" algn="r" rtl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ar-MA" dirty="0"/>
              <a:t>تنظيم الدعم المدرسي</a:t>
            </a:r>
            <a:endParaRPr lang="fr-FR" dirty="0"/>
          </a:p>
          <a:p>
            <a:pPr marL="457200" lvl="0" indent="-457200" algn="just" rtl="1">
              <a:spcBef>
                <a:spcPts val="0"/>
              </a:spcBef>
              <a:spcAft>
                <a:spcPts val="1200"/>
              </a:spcAft>
              <a:buClr>
                <a:srgbClr val="17365D"/>
              </a:buClr>
              <a:buSzPct val="90000"/>
              <a:buNone/>
              <a:defRPr/>
            </a:pPr>
            <a:r>
              <a:rPr lang="ar-MA" b="1" dirty="0">
                <a:solidFill>
                  <a:srgbClr val="0070C0"/>
                </a:solidFill>
              </a:rPr>
              <a:t>نهاية السنة الدراسية</a:t>
            </a:r>
            <a:endParaRPr lang="ar-SA" b="1" dirty="0">
              <a:solidFill>
                <a:srgbClr val="0070C0"/>
              </a:solidFill>
            </a:endParaRPr>
          </a:p>
          <a:p>
            <a:pPr marL="173038" indent="-173038" algn="r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ar-MA" dirty="0"/>
              <a:t>تقييم أثر الدعم المدرسي على تدرج عتبات الانتقال</a:t>
            </a:r>
            <a:endParaRPr lang="fr-FR" dirty="0"/>
          </a:p>
          <a:p>
            <a:pPr marL="173038" lvl="0" indent="-173038" algn="r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ar-MA" dirty="0"/>
              <a:t>تحليل تدرج عتبات الانتقال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0241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83226"/>
          </a:xfrm>
          <a:solidFill>
            <a:schemeClr val="bg2"/>
          </a:solidFill>
        </p:spPr>
        <p:txBody>
          <a:bodyPr/>
          <a:lstStyle/>
          <a:p>
            <a:r>
              <a:rPr lang="ar-MA" dirty="0" smtClean="0">
                <a:solidFill>
                  <a:srgbClr val="FF0000"/>
                </a:solidFill>
              </a:rPr>
              <a:t>مراحل تفعيل التدبير</a:t>
            </a:r>
            <a:endParaRPr lang="fr-FR" dirty="0">
              <a:solidFill>
                <a:srgbClr val="FF000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426790"/>
              </p:ext>
            </p:extLst>
          </p:nvPr>
        </p:nvGraphicFramePr>
        <p:xfrm>
          <a:off x="755576" y="1340769"/>
          <a:ext cx="7632848" cy="2304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815794467"/>
              </p:ext>
            </p:extLst>
          </p:nvPr>
        </p:nvGraphicFramePr>
        <p:xfrm>
          <a:off x="899592" y="2420888"/>
          <a:ext cx="7416824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040565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908720"/>
            <a:ext cx="6965245" cy="895323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pPr rtl="1"/>
            <a:r>
              <a:rPr lang="ar-MA" dirty="0" smtClean="0">
                <a:solidFill>
                  <a:srgbClr val="FF0000"/>
                </a:solidFill>
              </a:rPr>
              <a:t/>
            </a:r>
            <a:br>
              <a:rPr lang="ar-MA" dirty="0" smtClean="0">
                <a:solidFill>
                  <a:srgbClr val="FF0000"/>
                </a:solidFill>
              </a:rPr>
            </a:br>
            <a:r>
              <a:rPr lang="ar-MA" dirty="0" smtClean="0">
                <a:solidFill>
                  <a:srgbClr val="FF0000"/>
                </a:solidFill>
              </a:rPr>
              <a:t>البرمجة العامة للتنزيل (أربعة مراحل)</a:t>
            </a:r>
            <a:br>
              <a:rPr lang="ar-MA" dirty="0" smtClean="0">
                <a:solidFill>
                  <a:srgbClr val="FF0000"/>
                </a:solidFill>
              </a:rPr>
            </a:br>
            <a:r>
              <a:rPr lang="ar-MA" dirty="0" smtClean="0">
                <a:solidFill>
                  <a:srgbClr val="FF0000"/>
                </a:solidFill>
              </a:rPr>
              <a:t> </a:t>
            </a:r>
            <a:endParaRPr lang="fr-FR" dirty="0">
              <a:solidFill>
                <a:srgbClr val="FF000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103885"/>
              </p:ext>
            </p:extLst>
          </p:nvPr>
        </p:nvGraphicFramePr>
        <p:xfrm>
          <a:off x="971600" y="1700808"/>
          <a:ext cx="7488832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320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3728" y="798603"/>
            <a:ext cx="4428492" cy="50405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 smtClean="0"/>
              <a:t>تدرج عتبات الانتقال</a:t>
            </a:r>
            <a:endParaRPr lang="fr-FR" dirty="0"/>
          </a:p>
        </p:txBody>
      </p:sp>
      <p:sp>
        <p:nvSpPr>
          <p:cNvPr id="5" name="Flèche vers le bas 4"/>
          <p:cNvSpPr/>
          <p:nvPr/>
        </p:nvSpPr>
        <p:spPr>
          <a:xfrm>
            <a:off x="4175956" y="1340768"/>
            <a:ext cx="648072" cy="216024"/>
          </a:xfrm>
          <a:prstGeom prst="down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059832" y="1644643"/>
            <a:ext cx="2880320" cy="57606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 smtClean="0"/>
              <a:t>تشخيص </a:t>
            </a:r>
            <a:r>
              <a:rPr lang="ar-MA" dirty="0" err="1" smtClean="0"/>
              <a:t>التعلمات</a:t>
            </a:r>
            <a:endParaRPr lang="fr-FR" dirty="0"/>
          </a:p>
        </p:txBody>
      </p:sp>
      <p:sp>
        <p:nvSpPr>
          <p:cNvPr id="7" name="Triangle isocèle 6"/>
          <p:cNvSpPr/>
          <p:nvPr/>
        </p:nvSpPr>
        <p:spPr>
          <a:xfrm flipV="1">
            <a:off x="4103948" y="2220707"/>
            <a:ext cx="792088" cy="288032"/>
          </a:xfrm>
          <a:prstGeom prst="triangl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2483768" y="2534798"/>
            <a:ext cx="3960440" cy="57606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 smtClean="0"/>
              <a:t>تحليل نتائج التدخل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1439652" y="5428027"/>
            <a:ext cx="5845264" cy="1429973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1" name="Triangle isocèle 10"/>
          <p:cNvSpPr/>
          <p:nvPr/>
        </p:nvSpPr>
        <p:spPr>
          <a:xfrm flipV="1">
            <a:off x="4080429" y="3110862"/>
            <a:ext cx="792088" cy="288032"/>
          </a:xfrm>
          <a:prstGeom prst="triangl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3203848" y="3398894"/>
            <a:ext cx="2736304" cy="39014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 smtClean="0"/>
              <a:t>برنامج عمل محلي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4794884" y="3945241"/>
            <a:ext cx="2081372" cy="39014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 smtClean="0">
                <a:solidFill>
                  <a:schemeClr val="tx1"/>
                </a:solidFill>
              </a:rPr>
              <a:t>تحديد التلاميذ المتعثرين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23728" y="3962563"/>
            <a:ext cx="2052228" cy="39014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 smtClean="0">
                <a:solidFill>
                  <a:schemeClr val="tx1"/>
                </a:solidFill>
              </a:rPr>
              <a:t>الدعم والتصحيح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3086073" y="4509120"/>
            <a:ext cx="2880320" cy="57606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 smtClean="0">
                <a:solidFill>
                  <a:schemeClr val="tx1"/>
                </a:solidFill>
              </a:rPr>
              <a:t>تتبع تدرج العتبات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8" name="Virage 17"/>
          <p:cNvSpPr/>
          <p:nvPr/>
        </p:nvSpPr>
        <p:spPr>
          <a:xfrm rot="5400000" flipV="1">
            <a:off x="2765508" y="3479367"/>
            <a:ext cx="414545" cy="462136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Virage 18"/>
          <p:cNvSpPr/>
          <p:nvPr/>
        </p:nvSpPr>
        <p:spPr>
          <a:xfrm rot="5400000">
            <a:off x="5984906" y="3458408"/>
            <a:ext cx="414545" cy="504054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" name="Flèche courbée vers la gauche 16"/>
          <p:cNvSpPr/>
          <p:nvPr/>
        </p:nvSpPr>
        <p:spPr>
          <a:xfrm>
            <a:off x="5940151" y="4335387"/>
            <a:ext cx="360041" cy="461765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Flèche courbée vers la gauche 20"/>
          <p:cNvSpPr/>
          <p:nvPr/>
        </p:nvSpPr>
        <p:spPr>
          <a:xfrm flipH="1">
            <a:off x="2746483" y="4352709"/>
            <a:ext cx="371837" cy="444443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0" name="Flèche vers le haut 19"/>
          <p:cNvSpPr/>
          <p:nvPr/>
        </p:nvSpPr>
        <p:spPr>
          <a:xfrm>
            <a:off x="3491880" y="5085184"/>
            <a:ext cx="360040" cy="288032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lèche vers le haut 24"/>
          <p:cNvSpPr/>
          <p:nvPr/>
        </p:nvSpPr>
        <p:spPr>
          <a:xfrm>
            <a:off x="5292080" y="5085184"/>
            <a:ext cx="360040" cy="288032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Double flèche verticale 22"/>
          <p:cNvSpPr/>
          <p:nvPr/>
        </p:nvSpPr>
        <p:spPr>
          <a:xfrm>
            <a:off x="6444208" y="1381853"/>
            <a:ext cx="2024608" cy="5328592"/>
          </a:xfrm>
          <a:prstGeom prst="up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r"/>
            <a:r>
              <a:rPr lang="ar-MA" b="1" dirty="0" smtClean="0">
                <a:solidFill>
                  <a:schemeClr val="tx1"/>
                </a:solidFill>
              </a:rPr>
              <a:t>         مركزيا</a:t>
            </a:r>
          </a:p>
          <a:p>
            <a:pPr algn="r"/>
            <a:r>
              <a:rPr lang="ar-MA" b="1" dirty="0">
                <a:solidFill>
                  <a:schemeClr val="tx1"/>
                </a:solidFill>
              </a:rPr>
              <a:t> </a:t>
            </a:r>
            <a:r>
              <a:rPr lang="ar-MA" b="1" dirty="0" smtClean="0">
                <a:solidFill>
                  <a:schemeClr val="tx1"/>
                </a:solidFill>
              </a:rPr>
              <a:t>                      جهويا</a:t>
            </a:r>
          </a:p>
          <a:p>
            <a:pPr algn="ctr" rtl="1"/>
            <a:r>
              <a:rPr lang="ar-MA" b="1" dirty="0" smtClean="0">
                <a:solidFill>
                  <a:schemeClr val="tx1"/>
                </a:solidFill>
              </a:rPr>
              <a:t>                     إقليميا</a:t>
            </a:r>
          </a:p>
          <a:p>
            <a:pPr algn="ctr" rtl="1"/>
            <a:r>
              <a:rPr lang="ar-MA" b="1" dirty="0" smtClean="0">
                <a:solidFill>
                  <a:schemeClr val="tx1"/>
                </a:solidFill>
              </a:rPr>
              <a:t>                                                   محليا 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651848" y="803122"/>
            <a:ext cx="1664568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 smtClean="0">
                <a:solidFill>
                  <a:srgbClr val="FF0000"/>
                </a:solidFill>
              </a:rPr>
              <a:t>مستوى التدخل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03748" y="5373216"/>
            <a:ext cx="4536504" cy="148478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MA" dirty="0" smtClean="0"/>
              <a:t> مكون نظام معلوماتي:</a:t>
            </a:r>
          </a:p>
          <a:p>
            <a:pPr algn="ctr" rtl="1"/>
            <a:endParaRPr lang="ar-MA" dirty="0" smtClean="0"/>
          </a:p>
          <a:p>
            <a:pPr marL="285750" indent="-285750" algn="r" rtl="1">
              <a:buFont typeface="Wingdings" panose="05000000000000000000" pitchFamily="2" charset="2"/>
              <a:buChar char="ü"/>
            </a:pPr>
            <a:r>
              <a:rPr lang="ar-MA" dirty="0" smtClean="0"/>
              <a:t>تتبع تشخيص </a:t>
            </a:r>
            <a:r>
              <a:rPr lang="ar-MA" dirty="0" err="1" smtClean="0"/>
              <a:t>التعلمات</a:t>
            </a:r>
            <a:r>
              <a:rPr lang="ar-MA" dirty="0" smtClean="0"/>
              <a:t>؛</a:t>
            </a:r>
          </a:p>
          <a:p>
            <a:pPr marL="285750" indent="-285750" algn="r" rtl="1">
              <a:buFont typeface="Wingdings" panose="05000000000000000000" pitchFamily="2" charset="2"/>
              <a:buChar char="ü"/>
            </a:pPr>
            <a:r>
              <a:rPr lang="ar-MA" dirty="0" smtClean="0"/>
              <a:t>تنظيم حصص الدعم؛</a:t>
            </a:r>
          </a:p>
          <a:p>
            <a:pPr marL="285750" indent="-285750" algn="r" rtl="1">
              <a:buFont typeface="Wingdings" panose="05000000000000000000" pitchFamily="2" charset="2"/>
              <a:buChar char="ü"/>
            </a:pPr>
            <a:r>
              <a:rPr lang="ar-MA" dirty="0" smtClean="0"/>
              <a:t>تدرج عتبات الانتقال,</a:t>
            </a:r>
            <a:endParaRPr lang="fr-FR" dirty="0"/>
          </a:p>
        </p:txBody>
      </p:sp>
      <p:sp>
        <p:nvSpPr>
          <p:cNvPr id="28" name="Rectangle 27"/>
          <p:cNvSpPr/>
          <p:nvPr/>
        </p:nvSpPr>
        <p:spPr>
          <a:xfrm>
            <a:off x="980310" y="770566"/>
            <a:ext cx="936105" cy="605487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ar-MA" sz="2800" b="1" dirty="0" smtClean="0">
                <a:solidFill>
                  <a:srgbClr val="FF0000"/>
                </a:solidFill>
              </a:rPr>
              <a:t>التواصل</a:t>
            </a:r>
          </a:p>
          <a:p>
            <a:pPr algn="ctr"/>
            <a:r>
              <a:rPr lang="ar-MA" sz="2800" b="1" dirty="0" smtClean="0">
                <a:solidFill>
                  <a:srgbClr val="FF0000"/>
                </a:solidFill>
              </a:rPr>
              <a:t>المواكبة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0" name="Triangle isocèle 29"/>
          <p:cNvSpPr/>
          <p:nvPr/>
        </p:nvSpPr>
        <p:spPr>
          <a:xfrm rot="16200000" flipV="1">
            <a:off x="1423477" y="3064971"/>
            <a:ext cx="1436501" cy="324034"/>
          </a:xfrm>
          <a:prstGeom prst="triangl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70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63040" y="1844824"/>
            <a:ext cx="6196405" cy="3878245"/>
          </a:xfrm>
        </p:spPr>
        <p:txBody>
          <a:bodyPr>
            <a:normAutofit fontScale="92500" lnSpcReduction="10000"/>
          </a:bodyPr>
          <a:lstStyle/>
          <a:p>
            <a:pPr marL="457200" lvl="0" indent="-457200" algn="just" rtl="1" fontAlgn="base">
              <a:spcBef>
                <a:spcPct val="0"/>
              </a:spcBef>
              <a:spcAft>
                <a:spcPts val="1200"/>
              </a:spcAft>
              <a:buClr>
                <a:srgbClr val="17365D"/>
              </a:buClr>
              <a:buSzPct val="90000"/>
              <a:buNone/>
            </a:pPr>
            <a:r>
              <a:rPr lang="ar-MA" sz="3200" b="1" dirty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عدة التدبير</a:t>
            </a:r>
            <a:endParaRPr lang="fr-FR" sz="3200" b="1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  <a:p>
            <a:pPr marL="457200" lvl="0" indent="-457200" algn="r" rtl="1" fontAlgn="base"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</a:pPr>
            <a:r>
              <a:rPr lang="ar-MA" b="1" dirty="0"/>
              <a:t>مذكرة </a:t>
            </a:r>
            <a:r>
              <a:rPr lang="ar-MA" b="1" dirty="0" err="1"/>
              <a:t>تأطيرية</a:t>
            </a:r>
            <a:r>
              <a:rPr lang="ar-MA" b="1" dirty="0"/>
              <a:t> لتفعيل </a:t>
            </a:r>
            <a:r>
              <a:rPr lang="ar-MA" b="1" dirty="0" err="1"/>
              <a:t>وأجرأة</a:t>
            </a:r>
            <a:r>
              <a:rPr lang="ar-MA" b="1" dirty="0"/>
              <a:t> التدبير؛</a:t>
            </a:r>
            <a:endParaRPr lang="fr-FR" b="1" dirty="0"/>
          </a:p>
          <a:p>
            <a:pPr marL="457200" lvl="0" indent="-457200" algn="r" rtl="1" fontAlgn="base"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</a:pPr>
            <a:r>
              <a:rPr lang="ar-MA" b="1" dirty="0"/>
              <a:t>نظام </a:t>
            </a:r>
            <a:r>
              <a:rPr lang="ar-SA" b="1" dirty="0"/>
              <a:t>معلوماتي</a:t>
            </a:r>
            <a:r>
              <a:rPr lang="ar-MA" b="1" dirty="0"/>
              <a:t> لتتبع نتائج التلاميذ وتدرج عتبات الانتقال؛</a:t>
            </a:r>
            <a:endParaRPr lang="fr-FR" b="1" dirty="0"/>
          </a:p>
          <a:p>
            <a:pPr marL="457200" lvl="0" indent="-457200" algn="r" rtl="1" fontAlgn="base"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</a:pPr>
            <a:r>
              <a:rPr lang="ar-SA" b="1" dirty="0"/>
              <a:t>برنامج التواصل</a:t>
            </a:r>
            <a:r>
              <a:rPr lang="ar-MA" b="1" dirty="0"/>
              <a:t> والتعبئة؛</a:t>
            </a:r>
          </a:p>
          <a:p>
            <a:pPr marL="457200" lvl="0" indent="-457200" algn="r" rtl="1" fontAlgn="base"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</a:pPr>
            <a:r>
              <a:rPr lang="ar-MA" b="1" dirty="0"/>
              <a:t>تعيين الفرق الإقليمية لتتبع التدبير؛</a:t>
            </a:r>
          </a:p>
          <a:p>
            <a:pPr marL="457200" lvl="0" indent="-457200" algn="r" rtl="1" fontAlgn="base"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</a:pPr>
            <a:r>
              <a:rPr lang="ar-MA" b="1" dirty="0"/>
              <a:t>تحليل نتائج نهاية السنة الدراسية 201</a:t>
            </a:r>
            <a:r>
              <a:rPr lang="ar-SA" b="1" dirty="0"/>
              <a:t>4</a:t>
            </a:r>
            <a:r>
              <a:rPr lang="ar-MA" b="1" dirty="0"/>
              <a:t>-201</a:t>
            </a:r>
            <a:r>
              <a:rPr lang="ar-SA" b="1" dirty="0"/>
              <a:t>5</a:t>
            </a:r>
            <a:r>
              <a:rPr lang="ar-MA" b="1" dirty="0"/>
              <a:t>؛</a:t>
            </a:r>
          </a:p>
          <a:p>
            <a:pPr marL="457200" lvl="0" indent="-457200" algn="r" rtl="1" fontAlgn="base"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</a:pPr>
            <a:r>
              <a:rPr lang="ar-MA" b="1" dirty="0"/>
              <a:t>تحديد مؤشرات تتبع نتائج التدبير بناء على نتائج نهاية السنة الدراسية 201</a:t>
            </a:r>
            <a:r>
              <a:rPr lang="ar-SA" b="1" dirty="0"/>
              <a:t>4</a:t>
            </a:r>
            <a:r>
              <a:rPr lang="ar-MA" b="1" dirty="0"/>
              <a:t>-201</a:t>
            </a:r>
            <a:r>
              <a:rPr lang="ar-SA" b="1" dirty="0"/>
              <a:t>5</a:t>
            </a:r>
            <a:endParaRPr lang="fr-FR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229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2"/>
          </a:xfrm>
        </p:spPr>
        <p:txBody>
          <a:bodyPr>
            <a:normAutofit fontScale="90000"/>
          </a:bodyPr>
          <a:lstStyle/>
          <a:p>
            <a:pPr rtl="1"/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63040" y="1772816"/>
            <a:ext cx="6637352" cy="3950253"/>
          </a:xfrm>
        </p:spPr>
        <p:txBody>
          <a:bodyPr/>
          <a:lstStyle/>
          <a:p>
            <a:pPr algn="r" rtl="1"/>
            <a:endParaRPr lang="ar-MA" dirty="0" smtClean="0"/>
          </a:p>
          <a:p>
            <a:pPr algn="r" rtl="1"/>
            <a:r>
              <a:rPr lang="ar-MA" dirty="0"/>
              <a:t>الوثيقة </a:t>
            </a:r>
            <a:r>
              <a:rPr lang="ar-MA" dirty="0" err="1"/>
              <a:t>التأطيرية</a:t>
            </a:r>
            <a:r>
              <a:rPr lang="ar-MA" dirty="0"/>
              <a:t> الخاصة بتفعيل تدبير عتبة الانتقال (المذكرة رقم 15</a:t>
            </a:r>
            <a:r>
              <a:rPr lang="az-Cyrl-AZ" dirty="0">
                <a:latin typeface="Times New Roman"/>
                <a:cs typeface="Times New Roman"/>
              </a:rPr>
              <a:t> х</a:t>
            </a:r>
            <a:r>
              <a:rPr lang="ar-MA" dirty="0">
                <a:latin typeface="Times New Roman"/>
                <a:cs typeface="Times New Roman"/>
              </a:rPr>
              <a:t>104 بتاريخ 22 أكتوبر2015</a:t>
            </a:r>
            <a:r>
              <a:rPr lang="ar-MA" dirty="0" smtClean="0">
                <a:latin typeface="Times New Roman"/>
                <a:cs typeface="Times New Roman"/>
              </a:rPr>
              <a:t>).</a:t>
            </a:r>
          </a:p>
          <a:p>
            <a:pPr algn="r" rtl="1"/>
            <a:r>
              <a:rPr lang="ar-MA" dirty="0" smtClean="0">
                <a:latin typeface="Times New Roman"/>
                <a:cs typeface="Times New Roman"/>
              </a:rPr>
              <a:t>مضمون المذكرة:</a:t>
            </a:r>
          </a:p>
          <a:p>
            <a:pPr lvl="1" algn="r" rtl="1">
              <a:buFont typeface="Wingdings" panose="05000000000000000000" pitchFamily="2" charset="2"/>
              <a:buChar char="v"/>
            </a:pPr>
            <a:r>
              <a:rPr lang="ar-MA" dirty="0" smtClean="0"/>
              <a:t> الأهداف والنتائج</a:t>
            </a:r>
          </a:p>
          <a:p>
            <a:pPr lvl="1" algn="r" rtl="1">
              <a:buFont typeface="Wingdings" panose="05000000000000000000" pitchFamily="2" charset="2"/>
              <a:buChar char="v"/>
            </a:pPr>
            <a:r>
              <a:rPr lang="ar-MA" dirty="0" smtClean="0"/>
              <a:t>سيرورة التفعيل</a:t>
            </a:r>
          </a:p>
          <a:p>
            <a:pPr lvl="1" algn="r" rtl="1">
              <a:buFont typeface="Wingdings" panose="05000000000000000000" pitchFamily="2" charset="2"/>
              <a:buChar char="v"/>
            </a:pPr>
            <a:r>
              <a:rPr lang="ar-MA" dirty="0" smtClean="0"/>
              <a:t>مجالات التدبير</a:t>
            </a:r>
          </a:p>
          <a:p>
            <a:pPr lvl="1" algn="r" rtl="1">
              <a:buFont typeface="Wingdings" panose="05000000000000000000" pitchFamily="2" charset="2"/>
              <a:buChar char="v"/>
            </a:pPr>
            <a:r>
              <a:rPr lang="ar-MA" dirty="0" smtClean="0"/>
              <a:t>الإطار الزمني</a:t>
            </a:r>
          </a:p>
          <a:p>
            <a:pPr lvl="1" algn="r" rtl="1">
              <a:buFont typeface="Wingdings" panose="05000000000000000000" pitchFamily="2" charset="2"/>
              <a:buChar char="v"/>
            </a:pPr>
            <a:r>
              <a:rPr lang="ar-MA" dirty="0" smtClean="0"/>
              <a:t>الآليات التنظيمية         </a:t>
            </a:r>
            <a:endParaRPr lang="ar-MA" dirty="0"/>
          </a:p>
          <a:p>
            <a:pPr algn="r" rtl="1"/>
            <a:endParaRPr lang="ar-MA" dirty="0"/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785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235154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608" y="1340768"/>
            <a:ext cx="6912768" cy="460851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4788024" y="1340768"/>
            <a:ext cx="295232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err="1" smtClean="0"/>
              <a:t>البرنام</a:t>
            </a:r>
            <a:r>
              <a:rPr lang="ar-MA" sz="2800" b="1" dirty="0" smtClean="0"/>
              <a:t> </a:t>
            </a:r>
            <a:r>
              <a:rPr lang="ar-MA" sz="2800" b="1" dirty="0" err="1" smtClean="0"/>
              <a:t>المعلومياتي</a:t>
            </a:r>
            <a:r>
              <a:rPr lang="ar-MA" sz="2800" b="1" dirty="0" smtClean="0"/>
              <a:t>:</a:t>
            </a:r>
            <a:endParaRPr lang="fr-FR" sz="2800" b="1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1043608" y="1966682"/>
            <a:ext cx="6912768" cy="16561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M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إعداد دفتر التحملات الخاص </a:t>
            </a:r>
            <a:r>
              <a:rPr lang="ar-MA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بالبرنام</a:t>
            </a:r>
            <a:r>
              <a:rPr lang="ar-M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ar-MA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المعلومياتي</a:t>
            </a:r>
            <a:r>
              <a:rPr lang="ar-M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، بتنسيق مع إدارة منظومة الإعلام؛ </a:t>
            </a:r>
          </a:p>
          <a:p>
            <a:pPr algn="r" rtl="1"/>
            <a:endParaRPr lang="ar-M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M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وضع تصور لتطوير </a:t>
            </a:r>
            <a:r>
              <a:rPr lang="ar-MA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البرنام</a:t>
            </a:r>
            <a:r>
              <a:rPr lang="ar-M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ar-MA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المعلومياتي</a:t>
            </a:r>
            <a:r>
              <a:rPr lang="ar-M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وتجريبه والمصادقة عليه؛</a:t>
            </a:r>
          </a:p>
          <a:p>
            <a:pPr algn="r" rtl="1"/>
            <a:endParaRPr lang="ar-M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M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نسخة أولية </a:t>
            </a:r>
            <a:r>
              <a:rPr lang="ar-MA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للبرنام</a:t>
            </a:r>
            <a:r>
              <a:rPr lang="ar-M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ar-MA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المعلومياتي</a:t>
            </a:r>
            <a:r>
              <a:rPr lang="ar-M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متوفرة. 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796063" y="3789040"/>
            <a:ext cx="295232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/>
              <a:t>خطة التواصل:</a:t>
            </a:r>
            <a:endParaRPr lang="fr-FR" sz="2800" b="1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1057400" y="4399882"/>
            <a:ext cx="6912768" cy="16561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M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إعداد تصور لخطة وطنية للتواصل بتنسيق مع مديرية التواصل؛ </a:t>
            </a:r>
          </a:p>
          <a:p>
            <a:pPr algn="r" rtl="1"/>
            <a:endParaRPr lang="ar-M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ar-M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تحديد العناصر </a:t>
            </a:r>
            <a:r>
              <a:rPr lang="ar-MA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التأطيرية</a:t>
            </a:r>
            <a:r>
              <a:rPr lang="ar-M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للتواصل والتعبئة ذات العلاقة المباشرة بتنفيذ تدبير عتبات الانتقال.</a:t>
            </a:r>
          </a:p>
          <a:p>
            <a:pPr algn="r" rtl="1"/>
            <a:endParaRPr lang="ar-M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427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MA" dirty="0" smtClean="0"/>
              <a:t>التصميم</a:t>
            </a:r>
            <a:br>
              <a:rPr lang="ar-MA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59632" y="2132856"/>
            <a:ext cx="6196405" cy="3603812"/>
          </a:xfrm>
          <a:ln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isometricOffAxis1Righ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MA" dirty="0" smtClean="0">
                <a:ln cap="sq">
                  <a:solidFill>
                    <a:schemeClr val="tx1"/>
                  </a:solidFill>
                  <a:round/>
                </a:ln>
              </a:rPr>
              <a:t>السياق العام</a:t>
            </a:r>
          </a:p>
          <a:p>
            <a:pPr algn="r" rtl="1"/>
            <a:r>
              <a:rPr lang="ar-MA" dirty="0" smtClean="0">
                <a:ln cap="sq">
                  <a:solidFill>
                    <a:schemeClr val="tx1"/>
                  </a:solidFill>
                  <a:round/>
                </a:ln>
              </a:rPr>
              <a:t>تشخيص الوضعية/الإشكالية</a:t>
            </a:r>
          </a:p>
          <a:p>
            <a:pPr algn="r" rtl="1"/>
            <a:r>
              <a:rPr lang="ar-MA" dirty="0" smtClean="0">
                <a:ln cap="sq">
                  <a:solidFill>
                    <a:schemeClr val="tx1"/>
                  </a:solidFill>
                  <a:round/>
                </a:ln>
              </a:rPr>
              <a:t>التنظيم</a:t>
            </a:r>
          </a:p>
          <a:p>
            <a:pPr algn="r" rtl="1"/>
            <a:r>
              <a:rPr lang="ar-MA" dirty="0" smtClean="0">
                <a:ln cap="sq">
                  <a:solidFill>
                    <a:schemeClr val="tx1"/>
                  </a:solidFill>
                  <a:round/>
                </a:ln>
              </a:rPr>
              <a:t>توصيف التدبير</a:t>
            </a:r>
          </a:p>
          <a:p>
            <a:pPr algn="r" rtl="1"/>
            <a:r>
              <a:rPr lang="ar-MA" dirty="0" smtClean="0">
                <a:ln cap="sq">
                  <a:solidFill>
                    <a:schemeClr val="tx1"/>
                  </a:solidFill>
                  <a:round/>
                </a:ln>
              </a:rPr>
              <a:t>منهجية تفعيل التدبير</a:t>
            </a:r>
          </a:p>
          <a:p>
            <a:pPr algn="r" rtl="1"/>
            <a:r>
              <a:rPr lang="ar-MA" dirty="0" smtClean="0">
                <a:ln cap="sq">
                  <a:solidFill>
                    <a:schemeClr val="tx1"/>
                  </a:solidFill>
                  <a:round/>
                </a:ln>
              </a:rPr>
              <a:t>المراحل المقبلة</a:t>
            </a:r>
            <a:endParaRPr lang="fr-FR" dirty="0">
              <a:ln cap="sq">
                <a:solidFill>
                  <a:schemeClr val="tx1"/>
                </a:solidFill>
                <a:round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06786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2"/>
          </a:xfrm>
        </p:spPr>
        <p:txBody>
          <a:bodyPr>
            <a:normAutofit fontScale="90000"/>
          </a:bodyPr>
          <a:lstStyle/>
          <a:p>
            <a:r>
              <a:rPr lang="ar-MA" dirty="0" smtClean="0"/>
              <a:t>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152343"/>
              </p:ext>
            </p:extLst>
          </p:nvPr>
        </p:nvGraphicFramePr>
        <p:xfrm>
          <a:off x="1187624" y="2420888"/>
          <a:ext cx="6912768" cy="3168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7401"/>
                <a:gridCol w="1242744"/>
                <a:gridCol w="1165073"/>
                <a:gridCol w="1242744"/>
                <a:gridCol w="2174806"/>
              </a:tblGrid>
              <a:tr h="883227"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2018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2017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2016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2015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dirty="0" smtClean="0"/>
                        <a:t>مؤشر</a:t>
                      </a:r>
                      <a:r>
                        <a:rPr lang="ar-SA" sz="1800" b="1" baseline="0" dirty="0" smtClean="0"/>
                        <a:t> التتبع</a:t>
                      </a:r>
                      <a:endParaRPr lang="fr-FR" sz="1800" b="1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  <a:tr h="511711">
                <a:tc gridSpan="4">
                  <a:txBody>
                    <a:bodyPr/>
                    <a:lstStyle/>
                    <a:p>
                      <a:pPr algn="r" rtl="1"/>
                      <a:r>
                        <a:rPr lang="ar-MA" dirty="0" smtClean="0"/>
                        <a:t>الابتدائي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r" rtl="1"/>
                      <a:r>
                        <a:rPr lang="ar-SA" sz="1800" b="1" dirty="0" smtClean="0">
                          <a:solidFill>
                            <a:schemeClr val="tx1"/>
                          </a:solidFill>
                        </a:rPr>
                        <a:t>النسبة المئوية للتلاميذ الناجحين بمعدل </a:t>
                      </a:r>
                      <a:r>
                        <a:rPr lang="ar-MA" sz="1800" b="1" dirty="0" smtClean="0">
                          <a:solidFill>
                            <a:schemeClr val="tx1"/>
                          </a:solidFill>
                        </a:rPr>
                        <a:t>أ</a:t>
                      </a:r>
                      <a:r>
                        <a:rPr lang="ar-SA" sz="1800" b="1" dirty="0" smtClean="0">
                          <a:solidFill>
                            <a:schemeClr val="tx1"/>
                          </a:solidFill>
                        </a:rPr>
                        <a:t>كبر </a:t>
                      </a:r>
                      <a:r>
                        <a:rPr lang="ar-MA" sz="1800" b="1" dirty="0" smtClean="0">
                          <a:solidFill>
                            <a:schemeClr val="tx1"/>
                          </a:solidFill>
                        </a:rPr>
                        <a:t>أ</a:t>
                      </a:r>
                      <a:r>
                        <a:rPr lang="ar-SA" sz="1800" b="1" dirty="0" smtClean="0">
                          <a:solidFill>
                            <a:schemeClr val="tx1"/>
                          </a:solidFill>
                        </a:rPr>
                        <a:t>و يساوي العتبة المعيارية بين ال</a:t>
                      </a:r>
                      <a:r>
                        <a:rPr lang="ar-MA" sz="1800" b="1" dirty="0" smtClean="0">
                          <a:solidFill>
                            <a:schemeClr val="tx1"/>
                          </a:solidFill>
                        </a:rPr>
                        <a:t>أ</a:t>
                      </a:r>
                      <a:r>
                        <a:rPr lang="ar-SA" sz="1800" b="1" dirty="0" smtClean="0">
                          <a:solidFill>
                            <a:schemeClr val="tx1"/>
                          </a:solidFill>
                        </a:rPr>
                        <a:t>سلاك</a:t>
                      </a:r>
                      <a:r>
                        <a:rPr lang="ar-SA" sz="1800" b="1" baseline="0" dirty="0" smtClean="0">
                          <a:solidFill>
                            <a:schemeClr val="tx1"/>
                          </a:solidFill>
                        </a:rPr>
                        <a:t> والمستويات بالإعدادي والابتدائي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30852"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%100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%97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%94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%89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11711">
                <a:tc gridSpan="4">
                  <a:txBody>
                    <a:bodyPr/>
                    <a:lstStyle/>
                    <a:p>
                      <a:pPr algn="r" rtl="1"/>
                      <a:r>
                        <a:rPr lang="ar-MA" dirty="0" smtClean="0"/>
                        <a:t>الإعدادي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30852"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%100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%90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%70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%56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99592" y="1195735"/>
            <a:ext cx="73448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ar-MA" b="1" dirty="0">
                <a:solidFill>
                  <a:schemeClr val="tx2"/>
                </a:solidFill>
              </a:rPr>
              <a:t>حسب نتائج نهاية السنة الدراسية 2015، فإن تدرج نسبة التلاميذ الناجحين بمعدل أكبر أو يساوي العتبة المعيارية هو كالتالي:</a:t>
            </a:r>
            <a:endParaRPr lang="fr-FR" b="1" dirty="0">
              <a:solidFill>
                <a:schemeClr val="tx2"/>
              </a:solidFill>
            </a:endParaRP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63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1187624" y="2119257"/>
            <a:ext cx="6912768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ar-MA" b="1" dirty="0">
                <a:solidFill>
                  <a:schemeClr val="tx2"/>
                </a:solidFill>
              </a:rPr>
              <a:t>حسب نتائج نهاية السنة الدراسية 2015، فإن </a:t>
            </a:r>
            <a:r>
              <a:rPr lang="ar-MA" b="1" dirty="0" err="1" smtClean="0">
                <a:solidFill>
                  <a:schemeClr val="tx2"/>
                </a:solidFill>
              </a:rPr>
              <a:t>التطورالتدريجي</a:t>
            </a:r>
            <a:r>
              <a:rPr lang="ar-MA" b="1" dirty="0" smtClean="0">
                <a:solidFill>
                  <a:schemeClr val="tx2"/>
                </a:solidFill>
              </a:rPr>
              <a:t> للعتبة هو </a:t>
            </a:r>
            <a:r>
              <a:rPr lang="ar-MA" b="1" dirty="0">
                <a:solidFill>
                  <a:schemeClr val="tx2"/>
                </a:solidFill>
              </a:rPr>
              <a:t>كالتالي:</a:t>
            </a:r>
            <a:endParaRPr lang="fr-FR" b="1" dirty="0">
              <a:solidFill>
                <a:schemeClr val="tx2"/>
              </a:solidFill>
            </a:endParaRPr>
          </a:p>
          <a:p>
            <a:pPr algn="r" rtl="1"/>
            <a:endParaRPr lang="fr-FR" dirty="0"/>
          </a:p>
        </p:txBody>
      </p:sp>
      <p:graphicFrame>
        <p:nvGraphicFramePr>
          <p:cNvPr id="5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5256947"/>
              </p:ext>
            </p:extLst>
          </p:nvPr>
        </p:nvGraphicFramePr>
        <p:xfrm>
          <a:off x="1187624" y="3068960"/>
          <a:ext cx="6912768" cy="2561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7401"/>
                <a:gridCol w="1242744"/>
                <a:gridCol w="1165073"/>
                <a:gridCol w="1242744"/>
                <a:gridCol w="2174806"/>
              </a:tblGrid>
              <a:tr h="568071"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2018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2017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2016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2015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dirty="0" smtClean="0"/>
                        <a:t>مؤشر</a:t>
                      </a:r>
                      <a:r>
                        <a:rPr lang="ar-SA" sz="1800" b="1" baseline="0" dirty="0" smtClean="0"/>
                        <a:t> التتبع</a:t>
                      </a:r>
                      <a:endParaRPr lang="fr-FR" sz="1800" b="1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  <a:tr h="430302">
                <a:tc gridSpan="4">
                  <a:txBody>
                    <a:bodyPr/>
                    <a:lstStyle/>
                    <a:p>
                      <a:pPr algn="r" rtl="1"/>
                      <a:r>
                        <a:rPr lang="ar-MA" dirty="0" smtClean="0"/>
                        <a:t>الابتدائي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MA" sz="18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التطورالتدريجي</a:t>
                      </a:r>
                      <a:r>
                        <a:rPr lang="ar-MA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لعتبة الانتقال بين المستويات والأسلاك </a:t>
                      </a:r>
                      <a:r>
                        <a:rPr lang="ar-SA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بالإعدادي </a:t>
                      </a:r>
                      <a:r>
                        <a:rPr lang="ar-SA" sz="1800" b="1" baseline="0" dirty="0" smtClean="0">
                          <a:solidFill>
                            <a:schemeClr val="tx1"/>
                          </a:solidFill>
                        </a:rPr>
                        <a:t>والابتدائي</a:t>
                      </a:r>
                      <a:endParaRPr lang="fr-FR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0489">
                <a:tc>
                  <a:txBody>
                    <a:bodyPr/>
                    <a:lstStyle/>
                    <a:p>
                      <a:pPr algn="r" rtl="1"/>
                      <a:r>
                        <a:rPr lang="ar-MA" sz="2400" dirty="0" smtClean="0"/>
                        <a:t>5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dirty="0" smtClean="0"/>
                        <a:t>4,9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dirty="0" smtClean="0"/>
                        <a:t>4,8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dirty="0" smtClean="0"/>
                        <a:t>4,6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30302">
                <a:tc gridSpan="4">
                  <a:txBody>
                    <a:bodyPr/>
                    <a:lstStyle/>
                    <a:p>
                      <a:pPr algn="r" rtl="1"/>
                      <a:r>
                        <a:rPr lang="ar-MA" dirty="0" smtClean="0"/>
                        <a:t>الإعدادي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30489">
                <a:tc>
                  <a:txBody>
                    <a:bodyPr/>
                    <a:lstStyle/>
                    <a:p>
                      <a:pPr algn="r" rtl="1"/>
                      <a:r>
                        <a:rPr lang="ar-MA" sz="2400" dirty="0" smtClean="0"/>
                        <a:t>10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dirty="0" smtClean="0"/>
                        <a:t>9,5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dirty="0" smtClean="0"/>
                        <a:t>9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MA" sz="2400" dirty="0" smtClean="0"/>
                        <a:t>8,8</a:t>
                      </a:r>
                      <a:endParaRPr lang="fr-FR" sz="2400" dirty="0"/>
                    </a:p>
                  </a:txBody>
                  <a:tcPr marL="91443" marR="91443" marT="45711" marB="45711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27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600" y="1628800"/>
            <a:ext cx="7488832" cy="4094269"/>
          </a:xfrm>
        </p:spPr>
        <p:txBody>
          <a:bodyPr>
            <a:normAutofit/>
          </a:bodyPr>
          <a:lstStyle/>
          <a:p>
            <a:pPr algn="r" rtl="1"/>
            <a:r>
              <a:rPr lang="ar-MA" sz="2000" b="1" dirty="0" smtClean="0"/>
              <a:t>تنظيم لقاء وطني تواصلي مع المعنيين بالتدبير على الصعيد الجهوي، من أجل: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MA" sz="2000" b="1" dirty="0" smtClean="0"/>
              <a:t>تحقيق التواصل والتنسيق حول آليات قيادة وتتبع تدبير عتبات الانتقال؛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MA" sz="2000" b="1" dirty="0" smtClean="0"/>
              <a:t>دعم دور الأكاديميات الجهوية للتربية والتكوين في تفعيل </a:t>
            </a:r>
            <a:r>
              <a:rPr lang="ar-MA" sz="2000" b="1" dirty="0" err="1" smtClean="0"/>
              <a:t>وأجراة</a:t>
            </a:r>
            <a:r>
              <a:rPr lang="ar-MA" sz="2000" b="1" dirty="0" smtClean="0"/>
              <a:t> التدبير؛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MA" sz="2000" b="1" dirty="0" smtClean="0"/>
              <a:t>التقاسم و تحسيس المشاركين من أجل تملك التدبير؛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MA" sz="2000" b="1" dirty="0" smtClean="0"/>
              <a:t>تقديم الخطة الوطنية للتواصل والتحسيس؛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MA" sz="2000" b="1" dirty="0" smtClean="0"/>
              <a:t>تقديم </a:t>
            </a:r>
            <a:r>
              <a:rPr lang="ar-MA" sz="2000" b="1" dirty="0" err="1" smtClean="0"/>
              <a:t>البرنام</a:t>
            </a:r>
            <a:r>
              <a:rPr lang="ar-MA" sz="2000" b="1" dirty="0" smtClean="0"/>
              <a:t> </a:t>
            </a:r>
            <a:r>
              <a:rPr lang="ar-MA" sz="2000" b="1" dirty="0" err="1" smtClean="0"/>
              <a:t>المعلومياتي</a:t>
            </a:r>
            <a:r>
              <a:rPr lang="ar-MA" sz="2000" b="1" dirty="0" smtClean="0"/>
              <a:t> الخاص بتتبع النتائج وتدرج عتبات الانتقال؛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MA" sz="2000" b="1" dirty="0" smtClean="0"/>
              <a:t>تقديم منهجية تحديد وحساب مؤشرات تتبع تنفيذ التدبير على المستوى الجهوي؛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MA" sz="2000" b="1" dirty="0" smtClean="0"/>
              <a:t>تحديد دور رؤساء التدبير على المستوى الجهوي؛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MA" sz="2000" b="1" dirty="0" smtClean="0"/>
              <a:t>تحديد المراحل المقبلة لتفعيل التدبير؛ ووضع برنامج دقيق للزيارات الميدانية. 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endParaRPr lang="fr-FR" sz="1800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779912" y="692696"/>
            <a:ext cx="4280356" cy="739209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3500000" scaled="1"/>
          </a:gra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42900" indent="-342900" rtl="1">
              <a:defRPr/>
            </a:pPr>
            <a:r>
              <a:rPr lang="ar-MA" sz="4000" dirty="0">
                <a:solidFill>
                  <a:schemeClr val="accent5">
                    <a:lumMod val="75000"/>
                  </a:schemeClr>
                </a:solidFill>
              </a:rPr>
              <a:t>المستوى المركزي</a:t>
            </a:r>
            <a:endParaRPr lang="fr-FR" altLang="fr-FR" sz="40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86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1194630"/>
              </p:ext>
            </p:extLst>
          </p:nvPr>
        </p:nvGraphicFramePr>
        <p:xfrm>
          <a:off x="1043608" y="931951"/>
          <a:ext cx="7128792" cy="5712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656184"/>
                <a:gridCol w="3528392"/>
              </a:tblGrid>
              <a:tr h="53105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dirty="0" smtClean="0"/>
                        <a:t>2016</a:t>
                      </a:r>
                      <a:endParaRPr lang="fr-FR" sz="2400" dirty="0" smtClean="0"/>
                    </a:p>
                  </a:txBody>
                  <a:tcPr marL="91443" marR="91443" marT="45723" marB="45723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/>
                        <a:t>مستوى التدخل</a:t>
                      </a:r>
                      <a:endParaRPr lang="fr-FR" sz="2000" dirty="0" smtClean="0"/>
                    </a:p>
                  </a:txBody>
                  <a:tcPr marL="91443" marR="91443" marT="45723" marB="45723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dirty="0" smtClean="0"/>
                        <a:t>الأنشطة</a:t>
                      </a:r>
                      <a:endParaRPr lang="fr-FR" sz="2400" b="1" dirty="0" smtClean="0"/>
                    </a:p>
                  </a:txBody>
                  <a:tcPr marL="91443" marR="91443" marT="45723" marB="45723"/>
                </a:tc>
              </a:tr>
              <a:tr h="53105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مارس 2016</a:t>
                      </a:r>
                      <a:endParaRPr lang="fr-FR" sz="24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المركز</a:t>
                      </a:r>
                      <a:endParaRPr lang="fr-FR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تنظيم لقاء وطني تواصلي  مع الرؤساء الجهويين للتدبير</a:t>
                      </a:r>
                      <a:endParaRPr lang="fr-FR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3105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مارس 2016</a:t>
                      </a:r>
                      <a:endParaRPr lang="fr-FR" sz="24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الجهة</a:t>
                      </a:r>
                      <a:endParaRPr lang="fr-FR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تنظيم لقاء تواصلي  مع الرؤساء الإقليميين للتدبير</a:t>
                      </a:r>
                      <a:endParaRPr lang="fr-FR" sz="18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3105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مارس 2016</a:t>
                      </a:r>
                      <a:endParaRPr lang="fr-FR" sz="24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23" marB="45723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الإقليم</a:t>
                      </a:r>
                      <a:endParaRPr lang="fr-FR" sz="24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23" marB="45723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تنظيم لقاءات إقليمية تواصلية مع مديري المؤسسات التعليمية</a:t>
                      </a:r>
                      <a:endParaRPr lang="fr-FR" sz="18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23" marB="45723"/>
                </a:tc>
              </a:tr>
              <a:tr h="53105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0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من مارس إلى يونيو 2016</a:t>
                      </a:r>
                      <a:endParaRPr lang="fr-FR" sz="20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23" marB="45723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المؤسسة</a:t>
                      </a:r>
                      <a:endParaRPr lang="fr-FR" sz="24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23" marB="45723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تنظيم حصص الدعم المدرسي لفائدة التلاميذ المتعثرين على الصعيد المحلي بناء على نتائج </a:t>
                      </a:r>
                      <a:r>
                        <a:rPr lang="ar-MA" sz="1800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الأسدوس</a:t>
                      </a:r>
                      <a:r>
                        <a:rPr lang="ar-MA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الأول</a:t>
                      </a:r>
                      <a:endParaRPr lang="fr-FR" sz="18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23" marB="45723"/>
                </a:tc>
              </a:tr>
              <a:tr h="53105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يونيو 2016</a:t>
                      </a:r>
                      <a:endParaRPr lang="fr-FR" sz="24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23" marB="45723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المؤسسة</a:t>
                      </a:r>
                      <a:endParaRPr lang="fr-FR" sz="24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23" marB="45723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تحليل نتائج نهاية السنة الدراسية وتحديد عتبات الانتقال</a:t>
                      </a:r>
                      <a:endParaRPr lang="fr-FR" sz="18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23" marB="45723"/>
                </a:tc>
              </a:tr>
              <a:tr h="531059">
                <a:tc>
                  <a:txBody>
                    <a:bodyPr/>
                    <a:lstStyle/>
                    <a:p>
                      <a:pPr algn="r" rtl="1"/>
                      <a:r>
                        <a:rPr lang="ar-MA" sz="24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شتنبر</a:t>
                      </a:r>
                      <a:r>
                        <a:rPr lang="ar-MA" sz="24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MA" sz="2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  <a:endParaRPr lang="fr-FR" sz="2400" dirty="0"/>
                    </a:p>
                  </a:txBody>
                  <a:tcPr marL="91443" marR="91443" marT="45723" marB="45723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المؤسسة</a:t>
                      </a:r>
                      <a:endParaRPr lang="fr-FR" sz="24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23" marB="45723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تشخيص درجة تحكم التلاميذ في التعلمات الأساسية</a:t>
                      </a:r>
                      <a:endParaRPr lang="fr-FR" sz="18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23" marB="45723"/>
                </a:tc>
              </a:tr>
              <a:tr h="53105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0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من أكتوبر إلى </a:t>
                      </a:r>
                      <a:r>
                        <a:rPr lang="ar-MA" sz="2000" b="1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دجنبر</a:t>
                      </a:r>
                      <a:r>
                        <a:rPr lang="ar-MA" sz="20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2016</a:t>
                      </a:r>
                      <a:endParaRPr lang="fr-FR" sz="20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23" marB="45723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4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المؤسسة</a:t>
                      </a:r>
                      <a:endParaRPr lang="fr-FR" sz="24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23" marB="45723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تنظيم حصص الدعم المدرسي لفائدة التلاميذ المتعثرين على ضوء نتائج تشخيص التعلمات </a:t>
                      </a:r>
                      <a:endParaRPr lang="fr-FR" sz="1800" b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23" marB="45723"/>
                </a:tc>
              </a:tr>
            </a:tbl>
          </a:graphicData>
        </a:graphic>
      </p:graphicFrame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779912" y="188640"/>
            <a:ext cx="4280356" cy="739209"/>
          </a:xfr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3500000" scaled="1"/>
          </a:gradFill>
        </p:spPr>
        <p:txBody>
          <a:bodyPr/>
          <a:lstStyle/>
          <a:p>
            <a:pPr marL="342900" indent="-342900" rtl="1">
              <a:defRPr/>
            </a:pPr>
            <a:r>
              <a:rPr lang="ar-MA" altLang="fr-FR" sz="4000" b="1" dirty="0" smtClean="0">
                <a:solidFill>
                  <a:schemeClr val="accent2">
                    <a:lumMod val="75000"/>
                  </a:schemeClr>
                </a:solidFill>
              </a:rPr>
              <a:t>الجدولة الزمنية </a:t>
            </a:r>
            <a:r>
              <a:rPr lang="fr-FR" altLang="fr-FR" sz="4000" b="1" dirty="0" smtClean="0">
                <a:solidFill>
                  <a:schemeClr val="accent2">
                    <a:lumMod val="75000"/>
                  </a:schemeClr>
                </a:solidFill>
              </a:rPr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429074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63040" y="1844824"/>
            <a:ext cx="6196405" cy="3878245"/>
          </a:xfrm>
        </p:spPr>
        <p:txBody>
          <a:bodyPr/>
          <a:lstStyle/>
          <a:p>
            <a:pPr algn="r" rtl="1"/>
            <a:r>
              <a:rPr lang="ar-MA" dirty="0" smtClean="0"/>
              <a:t>التواصل حول منهجية وسيرورة تنزيل التدبير؛</a:t>
            </a:r>
          </a:p>
          <a:p>
            <a:pPr algn="r" rtl="1"/>
            <a:r>
              <a:rPr lang="ar-MA" dirty="0" smtClean="0"/>
              <a:t>تحليل نتائج التلاميذ </a:t>
            </a:r>
            <a:r>
              <a:rPr lang="ar-MA" dirty="0" err="1" smtClean="0"/>
              <a:t>للأسدوس</a:t>
            </a:r>
            <a:r>
              <a:rPr lang="ar-MA" dirty="0" smtClean="0"/>
              <a:t> الأول من السنة الدراسية 2015-2016؛</a:t>
            </a:r>
          </a:p>
          <a:p>
            <a:pPr algn="r" rtl="1"/>
            <a:r>
              <a:rPr lang="ar-MA" dirty="0" smtClean="0"/>
              <a:t>تحديد التلاميذ الذين يعرفون تعثرات في المواد الأساسية؛</a:t>
            </a:r>
          </a:p>
          <a:p>
            <a:pPr algn="r" rtl="1"/>
            <a:r>
              <a:rPr lang="ar-MA" dirty="0" smtClean="0"/>
              <a:t>إعداد دليل خاص بتشخيص </a:t>
            </a:r>
            <a:r>
              <a:rPr lang="ar-MA" dirty="0" err="1" smtClean="0"/>
              <a:t>التعلمات</a:t>
            </a:r>
            <a:r>
              <a:rPr lang="ar-MA" dirty="0" smtClean="0"/>
              <a:t> على الصعيد الجهوي؛</a:t>
            </a:r>
          </a:p>
          <a:p>
            <a:pPr algn="r" rtl="1"/>
            <a:r>
              <a:rPr lang="ar-MA" dirty="0"/>
              <a:t>إعداد دليل </a:t>
            </a:r>
            <a:r>
              <a:rPr lang="ar-MA" dirty="0" smtClean="0"/>
              <a:t>خاص بالدعم المدرسي </a:t>
            </a:r>
            <a:r>
              <a:rPr lang="ar-MA" dirty="0"/>
              <a:t>على الصعيد </a:t>
            </a:r>
            <a:r>
              <a:rPr lang="ar-MA" dirty="0" smtClean="0"/>
              <a:t>الجهوي؛</a:t>
            </a:r>
          </a:p>
          <a:p>
            <a:pPr algn="r" rtl="1"/>
            <a:r>
              <a:rPr lang="ar-MA" dirty="0" smtClean="0"/>
              <a:t>تنظيم حصص الدعم المدرسي لفائدة التلاميذ المتعثرين على الصعيد المحلي.</a:t>
            </a:r>
          </a:p>
          <a:p>
            <a:pPr algn="r" rtl="1"/>
            <a:endParaRPr lang="ar-MA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779912" y="692696"/>
            <a:ext cx="4280356" cy="739209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3500000" scaled="1"/>
          </a:gradFill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42900" indent="-342900" rtl="1">
              <a:defRPr/>
            </a:pPr>
            <a:r>
              <a:rPr lang="ar-MA" sz="4000" dirty="0">
                <a:solidFill>
                  <a:schemeClr val="accent5">
                    <a:lumMod val="75000"/>
                  </a:schemeClr>
                </a:solidFill>
              </a:rPr>
              <a:t>المستوى </a:t>
            </a:r>
            <a:r>
              <a:rPr lang="ar-MA" sz="4000" dirty="0" smtClean="0">
                <a:solidFill>
                  <a:schemeClr val="accent5">
                    <a:lumMod val="75000"/>
                  </a:schemeClr>
                </a:solidFill>
              </a:rPr>
              <a:t>الجهوي والإقليمي والمحلي </a:t>
            </a:r>
            <a:endParaRPr lang="fr-FR" altLang="fr-FR" sz="40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09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3140968"/>
            <a:ext cx="6196405" cy="1669783"/>
          </a:xfrm>
        </p:spPr>
        <p:txBody>
          <a:bodyPr>
            <a:normAutofit/>
          </a:bodyPr>
          <a:lstStyle/>
          <a:p>
            <a:pPr algn="r" rtl="1"/>
            <a:r>
              <a:rPr lang="ar-MA" sz="4000" dirty="0" smtClean="0"/>
              <a:t>شكرا على حسن تتبعكم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91818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595194"/>
          </a:xfrm>
        </p:spPr>
        <p:txBody>
          <a:bodyPr>
            <a:normAutofit fontScale="90000"/>
          </a:bodyPr>
          <a:lstStyle/>
          <a:p>
            <a:r>
              <a:rPr lang="ar-MA" dirty="0" smtClean="0"/>
              <a:t>السياق العام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556792"/>
            <a:ext cx="7632848" cy="4752528"/>
          </a:xfrm>
        </p:spPr>
        <p:txBody>
          <a:bodyPr>
            <a:normAutofit/>
          </a:bodyPr>
          <a:lstStyle/>
          <a:p>
            <a:pPr algn="r" rtl="1"/>
            <a:r>
              <a:rPr lang="ar-MA" sz="2000" dirty="0" smtClean="0"/>
              <a:t>المشروع التربوي الجديد الرامي إلى إرساء مدرسة جديدة والذي فتحت الوزارة الأوراش الكفيلة بتنفيذه خلال الفترة الممتدة من 2015إلى 2018 ؛</a:t>
            </a:r>
          </a:p>
          <a:p>
            <a:pPr algn="r" rtl="1"/>
            <a:r>
              <a:rPr lang="ar-MA" sz="2000" dirty="0" smtClean="0"/>
              <a:t>تقرير المجلس الأعلى للتربية والتكوين والبحث العلمي حول الرؤية الاستراتيجية 2015-2030 للإصلاح التربوي؛ </a:t>
            </a:r>
            <a:endParaRPr lang="fr-FR" sz="2000" dirty="0" smtClean="0"/>
          </a:p>
          <a:p>
            <a:pPr algn="r" rtl="1"/>
            <a:r>
              <a:rPr lang="ar-MA" sz="2000" dirty="0" smtClean="0"/>
              <a:t>المادة 6 من التقرير التي تؤكد على ضرورة اعتماد آليات كفيلة بضمان التتبع الفردي للتلاميذ، واعتبار الدعم التربوي حقا للمتعلمين المتعثرين دراسيا؛</a:t>
            </a:r>
          </a:p>
          <a:p>
            <a:pPr algn="r" rtl="1"/>
            <a:r>
              <a:rPr lang="ar-MA" sz="2000" dirty="0" smtClean="0"/>
              <a:t>المادة79 من نفس التقرير التي تنص على تبسيط </a:t>
            </a:r>
            <a:r>
              <a:rPr lang="ar-MA" sz="2000" dirty="0" err="1" smtClean="0"/>
              <a:t>ومعيرة</a:t>
            </a:r>
            <a:r>
              <a:rPr lang="ar-MA" sz="2000" dirty="0" smtClean="0"/>
              <a:t> آليات التقييم والدعم التربوي، ضمانا لتوفر المتعلمين على حد مقبول للنجاح ومتابعة الدراسة فيما بين المستويات والأسلاك التعليمية؛</a:t>
            </a:r>
          </a:p>
          <a:p>
            <a:pPr algn="r" rtl="1"/>
            <a:r>
              <a:rPr lang="ar-MA" sz="2000" dirty="0" smtClean="0"/>
              <a:t>اللقاءات التشاورية الموسعة بإشراك الفاعلين التربويين على جميع مستويات</a:t>
            </a:r>
            <a:r>
              <a:rPr lang="fr-FR" sz="2000" dirty="0" smtClean="0"/>
              <a:t> </a:t>
            </a:r>
            <a:r>
              <a:rPr lang="ar-MA" sz="2000" dirty="0" smtClean="0"/>
              <a:t> المنظومة؛</a:t>
            </a:r>
          </a:p>
          <a:p>
            <a:pPr algn="r" rtl="1"/>
            <a:r>
              <a:rPr lang="ar-MA" sz="2000" dirty="0" smtClean="0"/>
              <a:t>تنظيم ورشات عمل قصد تقاسم وإغناء وتدقيق كل تدبير استعدادا لمرحلة التفعيل </a:t>
            </a:r>
            <a:r>
              <a:rPr lang="ar-MA" sz="2000" dirty="0" err="1" smtClean="0"/>
              <a:t>والأجرأة</a:t>
            </a:r>
            <a:r>
              <a:rPr lang="ar-MA" sz="2000" dirty="0"/>
              <a:t>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8856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963346"/>
          </a:xfrm>
        </p:spPr>
        <p:txBody>
          <a:bodyPr>
            <a:normAutofit/>
          </a:bodyPr>
          <a:lstStyle/>
          <a:p>
            <a:r>
              <a:rPr lang="ar-MA" sz="3200" dirty="0" smtClean="0"/>
              <a:t>انطلاقا من تحليل نتائج نهاية السنة الدراسية 2015-2014، تم تسجيل نسب النجاح التالية حسب السلك التعليمي:</a:t>
            </a:r>
            <a:endParaRPr lang="fr-FR" sz="32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348197"/>
              </p:ext>
            </p:extLst>
          </p:nvPr>
        </p:nvGraphicFramePr>
        <p:xfrm>
          <a:off x="1259632" y="3068960"/>
          <a:ext cx="6988104" cy="2545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720080"/>
                <a:gridCol w="864096"/>
                <a:gridCol w="864096"/>
                <a:gridCol w="792088"/>
                <a:gridCol w="792088"/>
                <a:gridCol w="1080120"/>
                <a:gridCol w="1083448"/>
              </a:tblGrid>
              <a:tr h="792088">
                <a:tc gridSpan="2">
                  <a:txBody>
                    <a:bodyPr/>
                    <a:lstStyle/>
                    <a:p>
                      <a:pPr algn="ctr" rtl="1"/>
                      <a:r>
                        <a:rPr lang="ar-MA" dirty="0" smtClean="0"/>
                        <a:t>المكررون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الناجحون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الناجحون بمعدل أقل من 5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عدد المترشحين</a:t>
                      </a:r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المنطقة</a:t>
                      </a:r>
                      <a:endParaRPr lang="fr-FR" dirty="0"/>
                    </a:p>
                  </a:txBody>
                  <a:tcPr/>
                </a:tc>
              </a:tr>
              <a:tr h="296153">
                <a:tc>
                  <a:txBody>
                    <a:bodyPr/>
                    <a:lstStyle/>
                    <a:p>
                      <a:r>
                        <a:rPr lang="ar-MA" dirty="0" smtClean="0"/>
                        <a:t>النسبة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العدد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النسبة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العدد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النسبة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العدد</a:t>
                      </a:r>
                      <a:endParaRPr lang="fr-FR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3475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ar-M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25,2</a:t>
                      </a:r>
                      <a:endParaRPr lang="fr-F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ar-M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  <a:endParaRPr lang="fr-F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ar-M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74,8</a:t>
                      </a:r>
                      <a:endParaRPr lang="fr-F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ar-M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211</a:t>
                      </a:r>
                      <a:endParaRPr lang="fr-F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ar-M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10,3</a:t>
                      </a:r>
                      <a:endParaRPr lang="fr-F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29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dirty="0" smtClean="0"/>
                        <a:t>282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1400" b="1" dirty="0" smtClean="0"/>
                        <a:t>جماعة</a:t>
                      </a:r>
                      <a:r>
                        <a:rPr lang="ar-MA" sz="1400" b="1" baseline="0" dirty="0" smtClean="0"/>
                        <a:t> عين بيضاء</a:t>
                      </a:r>
                      <a:endParaRPr lang="fr-FR" sz="1400" b="1" dirty="0"/>
                    </a:p>
                  </a:txBody>
                  <a:tcPr/>
                </a:tc>
              </a:tr>
              <a:tr h="43475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20,9</a:t>
                      </a:r>
                      <a:endParaRPr lang="fr-F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lang="fr-F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ar-M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79,1</a:t>
                      </a:r>
                      <a:endParaRPr lang="fr-F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151</a:t>
                      </a:r>
                      <a:endParaRPr lang="fr-F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ar-M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6,3</a:t>
                      </a:r>
                      <a:endParaRPr lang="fr-F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191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sz="1400" b="1" dirty="0" smtClean="0"/>
                        <a:t>جماعة </a:t>
                      </a:r>
                      <a:r>
                        <a:rPr lang="ar-MA" sz="1400" b="1" dirty="0" err="1" smtClean="0"/>
                        <a:t>ابريكشة</a:t>
                      </a:r>
                      <a:endParaRPr lang="fr-FR" sz="1400" b="1" dirty="0"/>
                    </a:p>
                  </a:txBody>
                  <a:tcPr/>
                </a:tc>
              </a:tr>
              <a:tr h="434755">
                <a:tc>
                  <a:txBody>
                    <a:bodyPr/>
                    <a:lstStyle/>
                    <a:p>
                      <a:r>
                        <a:rPr lang="ar-MA" dirty="0" smtClean="0"/>
                        <a:t>19,2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1404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80,8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5905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5,5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404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7309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MA" dirty="0" smtClean="0"/>
                        <a:t>إقليم وزان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440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3968" y="1340768"/>
            <a:ext cx="3632284" cy="1202485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ar-MA" dirty="0" smtClean="0"/>
              <a:t>السؤال المحوري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75656" y="3140968"/>
            <a:ext cx="6196405" cy="2232248"/>
          </a:xfrm>
          <a:gradFill>
            <a:gsLst>
              <a:gs pos="0">
                <a:schemeClr val="bg2">
                  <a:lumMod val="2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Autofit/>
          </a:bodyPr>
          <a:lstStyle/>
          <a:p>
            <a:pPr algn="just" rtl="1"/>
            <a:r>
              <a:rPr lang="ar-MA" sz="2800" dirty="0" smtClean="0"/>
              <a:t>كيف يمكن الرفع التدريجي لعتبات الانتقال بين الأسلاك وبين المستويات، مع ضمان تمكن وتحكم التلاميذ من </a:t>
            </a:r>
            <a:r>
              <a:rPr lang="ar-MA" sz="2800" dirty="0" err="1" smtClean="0"/>
              <a:t>التعلمات</a:t>
            </a:r>
            <a:r>
              <a:rPr lang="ar-MA" sz="2800" dirty="0" smtClean="0"/>
              <a:t> والمكتسبات الأساسية والضرورية للنجاح في</a:t>
            </a:r>
            <a:r>
              <a:rPr lang="fr-FR" sz="2800" dirty="0" smtClean="0"/>
              <a:t> </a:t>
            </a:r>
            <a:r>
              <a:rPr lang="ar-MA" sz="2800" dirty="0" smtClean="0"/>
              <a:t> المستوى الموالي وفي السلك الموالي؟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100170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63040" y="980728"/>
            <a:ext cx="6196405" cy="4742341"/>
          </a:xfrm>
        </p:spPr>
        <p:txBody>
          <a:bodyPr/>
          <a:lstStyle/>
          <a:p>
            <a:pPr algn="r" rtl="1"/>
            <a:r>
              <a:rPr lang="ar-MA" dirty="0" smtClean="0"/>
              <a:t>عدم توحيد عتبة الانتقال بين الأسلاك: تتغير من الوسط القروي إلى الوسط الحضري وضعية متناقضة وحرجة بالنسبة للمنظومة( نجاح تلاميذ رغم عدم حصولهم على المعدل)؛</a:t>
            </a:r>
          </a:p>
          <a:p>
            <a:pPr algn="r" rtl="1"/>
            <a:endParaRPr lang="fr-FR" dirty="0" smtClean="0"/>
          </a:p>
          <a:p>
            <a:pPr algn="r" rtl="1"/>
            <a:r>
              <a:rPr lang="ar-MA" dirty="0" smtClean="0"/>
              <a:t>مجموعة من التلاميذ ينتقلون إلى السلك الموالي دون التمكن من </a:t>
            </a:r>
            <a:r>
              <a:rPr lang="ar-MA" dirty="0" err="1" smtClean="0"/>
              <a:t>التعلمات</a:t>
            </a:r>
            <a:r>
              <a:rPr lang="ar-MA" dirty="0" smtClean="0"/>
              <a:t> الأساسية اللازمة لمتابعة الدراسة بنجاح؛</a:t>
            </a:r>
          </a:p>
          <a:p>
            <a:pPr marL="0" indent="0" algn="r" rtl="1">
              <a:buNone/>
            </a:pPr>
            <a:endParaRPr lang="ar-MA" dirty="0" smtClean="0"/>
          </a:p>
          <a:p>
            <a:pPr algn="r" rtl="1"/>
            <a:r>
              <a:rPr lang="ar-MA" dirty="0" smtClean="0"/>
              <a:t>ضعف النتائج في المباريات الدولية والوطنية لتقييم </a:t>
            </a:r>
            <a:r>
              <a:rPr lang="ar-MA" dirty="0" err="1" smtClean="0"/>
              <a:t>التعلمات</a:t>
            </a:r>
            <a:r>
              <a:rPr lang="ar-MA" dirty="0" smtClean="0"/>
              <a:t>( </a:t>
            </a:r>
            <a:r>
              <a:rPr lang="fr-FR" dirty="0" smtClean="0"/>
              <a:t>TIMSS</a:t>
            </a:r>
            <a:r>
              <a:rPr lang="ar-MA" dirty="0"/>
              <a:t> </a:t>
            </a:r>
            <a:r>
              <a:rPr lang="ar-MA" dirty="0" smtClean="0"/>
              <a:t>،</a:t>
            </a:r>
            <a:r>
              <a:rPr lang="fr-FR" dirty="0" smtClean="0"/>
              <a:t>  PIRLS</a:t>
            </a:r>
            <a:r>
              <a:rPr lang="ar-MA" dirty="0" smtClean="0"/>
              <a:t>،</a:t>
            </a:r>
            <a:r>
              <a:rPr lang="fr-FR" dirty="0" smtClean="0"/>
              <a:t> PENA</a:t>
            </a:r>
            <a:r>
              <a:rPr lang="ar-MA" dirty="0" smtClean="0"/>
              <a:t>......).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3740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2238931"/>
              </p:ext>
            </p:extLst>
          </p:nvPr>
        </p:nvGraphicFramePr>
        <p:xfrm>
          <a:off x="1259632" y="1556792"/>
          <a:ext cx="6636717" cy="354740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836517"/>
                <a:gridCol w="1800200"/>
              </a:tblGrid>
              <a:tr h="370840">
                <a:tc>
                  <a:txBody>
                    <a:bodyPr/>
                    <a:lstStyle/>
                    <a:p>
                      <a:r>
                        <a:rPr lang="ar-MA" dirty="0" smtClean="0"/>
                        <a:t>العرض التربوي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MA" dirty="0" smtClean="0"/>
                        <a:t>المجال</a:t>
                      </a:r>
                      <a:r>
                        <a:rPr lang="ar-MA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ar-MA" dirty="0" smtClean="0"/>
                        <a:t>التمكن من </a:t>
                      </a:r>
                      <a:r>
                        <a:rPr lang="ar-MA" dirty="0" err="1" smtClean="0"/>
                        <a:t>التعلمات</a:t>
                      </a:r>
                      <a:r>
                        <a:rPr lang="ar-MA" dirty="0" smtClean="0"/>
                        <a:t> الأساس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MA" dirty="0" smtClean="0"/>
                        <a:t>المحور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ar-MA" dirty="0" smtClean="0"/>
                        <a:t>عتبات الانتقال بين الأسلاك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MA" dirty="0" smtClean="0"/>
                        <a:t>التدبير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ar-MA" dirty="0" smtClean="0"/>
                        <a:t>مصلحة التخطيط</a:t>
                      </a:r>
                      <a:r>
                        <a:rPr lang="ar-MA" baseline="0" dirty="0" smtClean="0"/>
                        <a:t> والخريطة المدرسية ومصلحة الشؤون التربوية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MA" dirty="0" smtClean="0"/>
                        <a:t>المديرية الإقليمية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ar-MA" dirty="0" smtClean="0"/>
                        <a:t>رؤساء</a:t>
                      </a:r>
                      <a:r>
                        <a:rPr lang="ar-MA" baseline="0" dirty="0" smtClean="0"/>
                        <a:t> المصالح – المفتش المنسق – رئيس التدبير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MA" dirty="0" smtClean="0"/>
                        <a:t>لجنة التدبير</a:t>
                      </a:r>
                      <a:endParaRPr lang="fr-FR" dirty="0"/>
                    </a:p>
                  </a:txBody>
                  <a:tcPr/>
                </a:tc>
              </a:tr>
              <a:tr h="1693207">
                <a:tc>
                  <a:txBody>
                    <a:bodyPr/>
                    <a:lstStyle/>
                    <a:p>
                      <a:pPr marL="285750" indent="-285750" algn="r" rtl="1">
                        <a:buFont typeface="Courier New" panose="02070309020205020404" pitchFamily="49" charset="0"/>
                        <a:buChar char="o"/>
                      </a:pPr>
                      <a:r>
                        <a:rPr lang="ar-MA" dirty="0" smtClean="0"/>
                        <a:t> المديرية</a:t>
                      </a:r>
                      <a:r>
                        <a:rPr lang="ar-MA" baseline="0" dirty="0" smtClean="0"/>
                        <a:t> الإقليمية والمؤسسات التعليمية؛</a:t>
                      </a:r>
                    </a:p>
                    <a:p>
                      <a:pPr marL="285750" indent="-285750" algn="r" rtl="1">
                        <a:buFont typeface="Courier New" panose="02070309020205020404" pitchFamily="49" charset="0"/>
                        <a:buChar char="o"/>
                      </a:pPr>
                      <a:r>
                        <a:rPr lang="ar-MA" baseline="0" dirty="0" smtClean="0"/>
                        <a:t>الفاعلون المعنيون بالتدبير(المفتشون، المديرون، الأساتذة، أطر التوجيه، آباء التلاميذ)؛</a:t>
                      </a:r>
                    </a:p>
                    <a:p>
                      <a:pPr marL="285750" indent="-285750" algn="r" rtl="1">
                        <a:buFont typeface="Courier New" panose="02070309020205020404" pitchFamily="49" charset="0"/>
                        <a:buChar char="o"/>
                      </a:pPr>
                      <a:r>
                        <a:rPr lang="ar-MA" baseline="0" dirty="0" smtClean="0"/>
                        <a:t>التلاميذ؛</a:t>
                      </a:r>
                    </a:p>
                    <a:p>
                      <a:pPr marL="285750" indent="-285750" algn="r" rtl="1">
                        <a:buFont typeface="Courier New" panose="02070309020205020404" pitchFamily="49" charset="0"/>
                        <a:buChar char="o"/>
                      </a:pPr>
                      <a:r>
                        <a:rPr lang="ar-MA" baseline="0" dirty="0" smtClean="0"/>
                        <a:t>المجتمع المدني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MA" dirty="0" smtClean="0"/>
                        <a:t>الأطراف المعنية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8603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547664" y="1484785"/>
            <a:ext cx="6196405" cy="1728192"/>
          </a:xfrm>
        </p:spPr>
        <p:txBody>
          <a:bodyPr/>
          <a:lstStyle/>
          <a:p>
            <a:pPr marL="0" indent="0" algn="r" rtl="1">
              <a:buNone/>
            </a:pPr>
            <a:r>
              <a:rPr lang="ar-MA" dirty="0" smtClean="0"/>
              <a:t>الرفع التدريجي لعتبات الانتقال بين المستويات والأسلاك التعليمية، لبلوغ العتبة المطلوبة( بالابتدائي وبالإعدادي) في أفق 2017-2018، مع العمل على تحكم التلاميذ في الحد الأدنى من </a:t>
            </a:r>
            <a:r>
              <a:rPr lang="ar-MA" dirty="0" err="1" smtClean="0"/>
              <a:t>التعلمات</a:t>
            </a:r>
            <a:r>
              <a:rPr lang="ar-MA" dirty="0" smtClean="0"/>
              <a:t> الأساسية,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076056" y="90872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MA" dirty="0"/>
              <a:t>الهدف العام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724128" y="364502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MA" dirty="0" smtClean="0"/>
              <a:t>الأهداف الخاصة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619672" y="4221088"/>
            <a:ext cx="60486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MA" dirty="0" smtClean="0"/>
              <a:t>الهدف الخاص1: ضمان التمكن من </a:t>
            </a:r>
            <a:r>
              <a:rPr lang="ar-MA" dirty="0" err="1" smtClean="0"/>
              <a:t>التعلمات</a:t>
            </a:r>
            <a:r>
              <a:rPr lang="ar-MA" dirty="0" smtClean="0"/>
              <a:t> الضرورية للنجاح في المستوى الموالي وفي السلك الموالي.</a:t>
            </a:r>
          </a:p>
          <a:p>
            <a:pPr algn="r" rtl="1"/>
            <a:r>
              <a:rPr lang="ar-MA" dirty="0" smtClean="0"/>
              <a:t>الهدف الخاص2: الرفع التدريجي لعتبات الانتقال بين المستويات وبين الأسلاك لبلوغ العتبة المعيارية في أفق 2017-2018,</a:t>
            </a:r>
            <a:endParaRPr lang="ar-MA" dirty="0"/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7976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912" y="817583"/>
            <a:ext cx="4280356" cy="955233"/>
          </a:xfrm>
        </p:spPr>
        <p:txBody>
          <a:bodyPr/>
          <a:lstStyle/>
          <a:p>
            <a:pPr algn="r" rtl="1"/>
            <a:r>
              <a:rPr lang="ar-MA" dirty="0" smtClean="0"/>
              <a:t>النتائج المنتظرة: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algn="r" rtl="1">
              <a:buFont typeface="+mj-lt"/>
              <a:buAutoNum type="arabicPeriod"/>
            </a:pPr>
            <a:r>
              <a:rPr lang="ar-MA" dirty="0" smtClean="0"/>
              <a:t>   تحكم التلاميذ في الحد الأدنى من </a:t>
            </a:r>
            <a:r>
              <a:rPr lang="ar-MA" dirty="0" err="1" smtClean="0"/>
              <a:t>التعلمات</a:t>
            </a:r>
            <a:r>
              <a:rPr lang="ar-MA" dirty="0" smtClean="0"/>
              <a:t> الأساسية؛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MA" dirty="0"/>
              <a:t>تحديد </a:t>
            </a:r>
            <a:r>
              <a:rPr lang="ar-MA" dirty="0" smtClean="0"/>
              <a:t>ودعم التلاميذ المتعثرين في المواد الأساسية؛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MA" dirty="0" smtClean="0"/>
              <a:t>تطوير وإرساء </a:t>
            </a:r>
            <a:r>
              <a:rPr lang="ar-MA" dirty="0" err="1" smtClean="0"/>
              <a:t>برنام</a:t>
            </a:r>
            <a:r>
              <a:rPr lang="ar-MA" dirty="0" smtClean="0"/>
              <a:t> معلوماتي تطبيقي للمواكبة والتتبع؛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MA" dirty="0" smtClean="0"/>
              <a:t>التواصل والتعبئة حول التدبير ومواكبة تدبيره؛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MA" dirty="0" smtClean="0"/>
              <a:t>تطوير كفاءات المدرسين وتعزيز القدرات التدبيرية للإدارة التربوية في مجالات التقويم والدعم واستعمال </a:t>
            </a:r>
            <a:r>
              <a:rPr lang="ar-MA" dirty="0" err="1" smtClean="0"/>
              <a:t>البرنام</a:t>
            </a:r>
            <a:r>
              <a:rPr lang="ar-MA" dirty="0" smtClean="0"/>
              <a:t> المعلوماتي التطبيقي؛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MA" dirty="0" smtClean="0"/>
              <a:t>عتبة موحدة للانتقال من مستوى لآخر ومن سلك لآخر (بالابتدائي وبالإعدادي) في أفق 2017 – 2018.</a:t>
            </a:r>
            <a:endParaRPr lang="fr-FR" dirty="0"/>
          </a:p>
          <a:p>
            <a:pPr marL="457200" indent="-457200" algn="r" rtl="1">
              <a:buFont typeface="+mj-lt"/>
              <a:buAutoNum type="arabicPeriod"/>
            </a:pPr>
            <a:endParaRPr lang="ar-MA" dirty="0" smtClean="0"/>
          </a:p>
        </p:txBody>
      </p:sp>
    </p:spTree>
    <p:extLst>
      <p:ext uri="{BB962C8B-B14F-4D97-AF65-F5344CB8AC3E}">
        <p14:creationId xmlns:p14="http://schemas.microsoft.com/office/powerpoint/2010/main" val="17646133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naise">
  <a:themeElements>
    <a:clrScheme name="Punaise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naise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nais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343</TotalTime>
  <Words>1412</Words>
  <Application>Microsoft Office PowerPoint</Application>
  <PresentationFormat>Affichage à l'écran (4:3)</PresentationFormat>
  <Paragraphs>280</Paragraphs>
  <Slides>25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Punaise</vt:lpstr>
      <vt:lpstr>     الورشة الإقليمية الخاصة بتفعيل وأجرأة «تدبير عتبات الانتقال» </vt:lpstr>
      <vt:lpstr>التصميم </vt:lpstr>
      <vt:lpstr>السياق العام</vt:lpstr>
      <vt:lpstr>انطلاقا من تحليل نتائج نهاية السنة الدراسية 2015-2014، تم تسجيل نسب النجاح التالية حسب السلك التعليمي:</vt:lpstr>
      <vt:lpstr>السؤال المحوري :</vt:lpstr>
      <vt:lpstr>Présentation PowerPoint</vt:lpstr>
      <vt:lpstr>Présentation PowerPoint</vt:lpstr>
      <vt:lpstr>Présentation PowerPoint</vt:lpstr>
      <vt:lpstr>النتائج المنتظرة: </vt:lpstr>
      <vt:lpstr>Présentation PowerPoint</vt:lpstr>
      <vt:lpstr>Présentation PowerPoint</vt:lpstr>
      <vt:lpstr>Présentation PowerPoint</vt:lpstr>
      <vt:lpstr>منهجية تفعيل التدبير</vt:lpstr>
      <vt:lpstr>مراحل تفعيل التدبير</vt:lpstr>
      <vt:lpstr> البرمجة العامة للتنزيل (أربعة مراحل)  </vt:lpstr>
      <vt:lpstr>Présentation PowerPoint</vt:lpstr>
      <vt:lpstr>Présentation PowerPoint</vt:lpstr>
      <vt:lpstr>Présentation PowerPoint</vt:lpstr>
      <vt:lpstr>Présentation PowerPoint</vt:lpstr>
      <vt:lpstr>  </vt:lpstr>
      <vt:lpstr>Présentation PowerPoint</vt:lpstr>
      <vt:lpstr>Présentation PowerPoint</vt:lpstr>
      <vt:lpstr>الجدولة الزمنية 2016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الورشة الإقليمية الخاصة بتفعيل وأجرأة «تدبير عتبات الانتقال» </dc:title>
  <dc:creator>hp</dc:creator>
  <cp:lastModifiedBy>HAJI</cp:lastModifiedBy>
  <cp:revision>172</cp:revision>
  <dcterms:created xsi:type="dcterms:W3CDTF">2016-04-11T16:13:08Z</dcterms:created>
  <dcterms:modified xsi:type="dcterms:W3CDTF">2016-04-14T12:52:42Z</dcterms:modified>
</cp:coreProperties>
</file>